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2"/>
  </p:notesMasterIdLst>
  <p:sldIdLst>
    <p:sldId id="256" r:id="rId3"/>
    <p:sldId id="257" r:id="rId4"/>
    <p:sldId id="258" r:id="rId5"/>
    <p:sldId id="259" r:id="rId6"/>
    <p:sldId id="263" r:id="rId7"/>
    <p:sldId id="264" r:id="rId8"/>
    <p:sldId id="260" r:id="rId9"/>
    <p:sldId id="261" r:id="rId10"/>
    <p:sldId id="26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anose="020B0604020202020204" charset="0"/>
      <p:regular r:id="rId17"/>
      <p:bold r:id="rId18"/>
      <p:italic r:id="rId19"/>
      <p:boldItalic r:id="rId20"/>
    </p:embeddedFont>
    <p:embeddedFont>
      <p:font typeface="EB Garamond ExtraBold" panose="020B0604020202020204" charset="0"/>
      <p:bold r:id="rId21"/>
      <p:boldItalic r:id="rId22"/>
    </p:embeddedFont>
    <p:embeddedFont>
      <p:font typeface="EB Garamond Medium" panose="020B0604020202020204" charset="0"/>
      <p:regular r:id="rId23"/>
      <p:bold r:id="rId24"/>
      <p:italic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kf+797k21yl9NvNJa7HoRry/5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5CD8B-8379-4346-B697-FF005FB4B97D}">
  <a:tblStyle styleId="{8645CD8B-8379-4346-B697-FF005FB4B97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9" autoAdjust="0"/>
    <p:restoredTop sz="94660"/>
  </p:normalViewPr>
  <p:slideViewPr>
    <p:cSldViewPr snapToGrid="0">
      <p:cViewPr>
        <p:scale>
          <a:sx n="109" d="100"/>
          <a:sy n="109" d="100"/>
        </p:scale>
        <p:origin x="216" y="3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2139c0385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g2139c0385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2139c03855d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2139c03855d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29"/>
        <p:cNvGrpSpPr/>
        <p:nvPr/>
      </p:nvGrpSpPr>
      <p:grpSpPr>
        <a:xfrm>
          <a:off x="0" y="0"/>
          <a:ext cx="0" cy="0"/>
          <a:chOff x="0" y="0"/>
          <a:chExt cx="0" cy="0"/>
        </a:xfrm>
      </p:grpSpPr>
      <p:pic>
        <p:nvPicPr>
          <p:cNvPr id="1830" name="Google Shape;1830;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31" name="Google Shape;1831;g1f5d965ad35_0_1855"/>
          <p:cNvGrpSpPr/>
          <p:nvPr/>
        </p:nvGrpSpPr>
        <p:grpSpPr>
          <a:xfrm>
            <a:off x="270520" y="225967"/>
            <a:ext cx="175200" cy="4733543"/>
            <a:chOff x="270520" y="1140367"/>
            <a:chExt cx="175200" cy="4733543"/>
          </a:xfrm>
        </p:grpSpPr>
        <p:grpSp>
          <p:nvGrpSpPr>
            <p:cNvPr id="1832" name="Google Shape;1832;g1f5d965ad35_0_1855"/>
            <p:cNvGrpSpPr/>
            <p:nvPr/>
          </p:nvGrpSpPr>
          <p:grpSpPr>
            <a:xfrm>
              <a:off x="270520" y="4549711"/>
              <a:ext cx="175200" cy="1324199"/>
              <a:chOff x="129115" y="4606273"/>
              <a:chExt cx="175200" cy="1324199"/>
            </a:xfrm>
          </p:grpSpPr>
          <p:sp>
            <p:nvSpPr>
              <p:cNvPr id="1833" name="Google Shape;1833;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4" name="Google Shape;1834;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35" name="Google Shape;1835;g1f5d965ad35_0_1855"/>
            <p:cNvGrpSpPr/>
            <p:nvPr/>
          </p:nvGrpSpPr>
          <p:grpSpPr>
            <a:xfrm>
              <a:off x="270520" y="1140367"/>
              <a:ext cx="175200" cy="3018423"/>
              <a:chOff x="129115" y="1196929"/>
              <a:chExt cx="175200" cy="3018423"/>
            </a:xfrm>
          </p:grpSpPr>
          <p:cxnSp>
            <p:nvCxnSpPr>
              <p:cNvPr id="1836" name="Google Shape;1836;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37" name="Google Shape;1837;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38"/>
        <p:cNvGrpSpPr/>
        <p:nvPr/>
      </p:nvGrpSpPr>
      <p:grpSpPr>
        <a:xfrm>
          <a:off x="0" y="0"/>
          <a:ext cx="0" cy="0"/>
          <a:chOff x="0" y="0"/>
          <a:chExt cx="0" cy="0"/>
        </a:xfrm>
      </p:grpSpPr>
      <p:pic>
        <p:nvPicPr>
          <p:cNvPr id="1839" name="Google Shape;1839;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40" name="Google Shape;1840;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41" name="Google Shape;1841;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42"/>
        <p:cNvGrpSpPr/>
        <p:nvPr/>
      </p:nvGrpSpPr>
      <p:grpSpPr>
        <a:xfrm>
          <a:off x="0" y="0"/>
          <a:ext cx="0" cy="0"/>
          <a:chOff x="0" y="0"/>
          <a:chExt cx="0" cy="0"/>
        </a:xfrm>
      </p:grpSpPr>
      <p:pic>
        <p:nvPicPr>
          <p:cNvPr id="1843" name="Google Shape;1843;g1f5d965ad35_0_1848"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44" name="Google Shape;1844;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45" name="Google Shape;1845;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6" name="Google Shape;1846;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7" name="Google Shape;1847;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8" name="Google Shape;1848;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7"/>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2" cy="4154882"/>
            <a:chOff x="2119847" y="-36707"/>
            <a:chExt cx="5217080" cy="5217080"/>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80" cy="5217080"/>
              <a:chOff x="2334961" y="334819"/>
              <a:chExt cx="4626301" cy="4626301"/>
            </a:xfrm>
          </p:grpSpPr>
          <p:grpSp>
            <p:nvGrpSpPr>
              <p:cNvPr id="2044" name="Google Shape;2044;g1f5d965ad35_0_2054"/>
              <p:cNvGrpSpPr/>
              <p:nvPr/>
            </p:nvGrpSpPr>
            <p:grpSpPr>
              <a:xfrm>
                <a:off x="2334961" y="334819"/>
                <a:ext cx="4626301" cy="4626301"/>
                <a:chOff x="2334961" y="334819"/>
                <a:chExt cx="4626301" cy="4626301"/>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2" cy="4154882"/>
            <a:chOff x="2119847" y="-36707"/>
            <a:chExt cx="5217080" cy="5217080"/>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80" cy="5217080"/>
              <a:chOff x="2334961" y="334819"/>
              <a:chExt cx="4626301" cy="4626301"/>
            </a:xfrm>
          </p:grpSpPr>
          <p:grpSp>
            <p:nvGrpSpPr>
              <p:cNvPr id="2056" name="Google Shape;2056;g1f5d965ad35_0_2066"/>
              <p:cNvGrpSpPr/>
              <p:nvPr/>
            </p:nvGrpSpPr>
            <p:grpSpPr>
              <a:xfrm>
                <a:off x="2334961" y="334819"/>
                <a:ext cx="4626301" cy="4626301"/>
                <a:chOff x="2334961" y="334819"/>
                <a:chExt cx="4626301" cy="4626301"/>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1" cy="825182"/>
            <a:chOff x="2257325" y="1871217"/>
            <a:chExt cx="560401" cy="825182"/>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1" cy="825182"/>
            <a:chOff x="6326276" y="1871217"/>
            <a:chExt cx="560401" cy="825182"/>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1" cy="910580"/>
          </a:xfrm>
        </p:grpSpPr>
        <p:grpSp>
          <p:nvGrpSpPr>
            <p:cNvPr id="2438" name="Google Shape;2438;g1f5d965ad35_0_2448"/>
            <p:cNvGrpSpPr/>
            <p:nvPr/>
          </p:nvGrpSpPr>
          <p:grpSpPr>
            <a:xfrm>
              <a:off x="1400848" y="1624076"/>
              <a:ext cx="560401" cy="825182"/>
              <a:chOff x="1342860" y="1647676"/>
              <a:chExt cx="560401" cy="825182"/>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1" cy="910580"/>
          </a:xfrm>
        </p:grpSpPr>
        <p:grpSp>
          <p:nvGrpSpPr>
            <p:cNvPr id="2444" name="Google Shape;2444;g1f5d965ad35_0_2448"/>
            <p:cNvGrpSpPr/>
            <p:nvPr/>
          </p:nvGrpSpPr>
          <p:grpSpPr>
            <a:xfrm>
              <a:off x="1400848" y="1624076"/>
              <a:ext cx="560401" cy="825182"/>
              <a:chOff x="1342860" y="1647676"/>
              <a:chExt cx="560401" cy="825182"/>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1" cy="910580"/>
          </a:xfrm>
        </p:grpSpPr>
        <p:grpSp>
          <p:nvGrpSpPr>
            <p:cNvPr id="2450" name="Google Shape;2450;g1f5d965ad35_0_2448"/>
            <p:cNvGrpSpPr/>
            <p:nvPr/>
          </p:nvGrpSpPr>
          <p:grpSpPr>
            <a:xfrm>
              <a:off x="1400848" y="1624076"/>
              <a:ext cx="560401" cy="825182"/>
              <a:chOff x="1342860" y="1647676"/>
              <a:chExt cx="560401" cy="825182"/>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1" cy="910580"/>
          </a:xfrm>
        </p:grpSpPr>
        <p:grpSp>
          <p:nvGrpSpPr>
            <p:cNvPr id="2456" name="Google Shape;2456;g1f5d965ad35_0_2448"/>
            <p:cNvGrpSpPr/>
            <p:nvPr/>
          </p:nvGrpSpPr>
          <p:grpSpPr>
            <a:xfrm>
              <a:off x="1400848" y="1624076"/>
              <a:ext cx="560401" cy="825182"/>
              <a:chOff x="1342860" y="1647676"/>
              <a:chExt cx="560401" cy="825182"/>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1" cy="910580"/>
          </a:xfrm>
        </p:grpSpPr>
        <p:grpSp>
          <p:nvGrpSpPr>
            <p:cNvPr id="2462" name="Google Shape;2462;g1f5d965ad35_0_2448"/>
            <p:cNvGrpSpPr/>
            <p:nvPr/>
          </p:nvGrpSpPr>
          <p:grpSpPr>
            <a:xfrm>
              <a:off x="1400848" y="1624076"/>
              <a:ext cx="560401" cy="825182"/>
              <a:chOff x="1342860" y="1647676"/>
              <a:chExt cx="560401" cy="825182"/>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1" cy="910580"/>
            </a:xfrm>
          </p:grpSpPr>
          <p:grpSp>
            <p:nvGrpSpPr>
              <p:cNvPr id="2478" name="Google Shape;2478;g1f5d965ad35_0_2487"/>
              <p:cNvGrpSpPr/>
              <p:nvPr/>
            </p:nvGrpSpPr>
            <p:grpSpPr>
              <a:xfrm>
                <a:off x="1400848" y="1624076"/>
                <a:ext cx="560401" cy="825182"/>
                <a:chOff x="1342860" y="1647676"/>
                <a:chExt cx="560401" cy="825182"/>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1" cy="910580"/>
            </a:xfrm>
          </p:grpSpPr>
          <p:grpSp>
            <p:nvGrpSpPr>
              <p:cNvPr id="2484" name="Google Shape;2484;g1f5d965ad35_0_2487"/>
              <p:cNvGrpSpPr/>
              <p:nvPr/>
            </p:nvGrpSpPr>
            <p:grpSpPr>
              <a:xfrm>
                <a:off x="1400848" y="1624076"/>
                <a:ext cx="560401" cy="825182"/>
                <a:chOff x="1342860" y="1647676"/>
                <a:chExt cx="560401" cy="825182"/>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1" cy="910580"/>
            </a:xfrm>
          </p:grpSpPr>
          <p:grpSp>
            <p:nvGrpSpPr>
              <p:cNvPr id="2490" name="Google Shape;2490;g1f5d965ad35_0_2487"/>
              <p:cNvGrpSpPr/>
              <p:nvPr/>
            </p:nvGrpSpPr>
            <p:grpSpPr>
              <a:xfrm>
                <a:off x="1400848" y="1624076"/>
                <a:ext cx="560401" cy="825182"/>
                <a:chOff x="1342860" y="1647676"/>
                <a:chExt cx="560401" cy="825182"/>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1" cy="910580"/>
            </a:xfrm>
          </p:grpSpPr>
          <p:grpSp>
            <p:nvGrpSpPr>
              <p:cNvPr id="2496" name="Google Shape;2496;g1f5d965ad35_0_2487"/>
              <p:cNvGrpSpPr/>
              <p:nvPr/>
            </p:nvGrpSpPr>
            <p:grpSpPr>
              <a:xfrm>
                <a:off x="1400848" y="1624076"/>
                <a:ext cx="560401" cy="825182"/>
                <a:chOff x="1342860" y="1647676"/>
                <a:chExt cx="560401" cy="825182"/>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1" cy="910580"/>
            </a:xfrm>
          </p:grpSpPr>
          <p:grpSp>
            <p:nvGrpSpPr>
              <p:cNvPr id="2502" name="Google Shape;2502;g1f5d965ad35_0_2487"/>
              <p:cNvGrpSpPr/>
              <p:nvPr/>
            </p:nvGrpSpPr>
            <p:grpSpPr>
              <a:xfrm>
                <a:off x="1400848" y="1624076"/>
                <a:ext cx="560401" cy="825182"/>
                <a:chOff x="1342860" y="1647676"/>
                <a:chExt cx="560401" cy="825182"/>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1" cy="910580"/>
            </a:xfrm>
          </p:grpSpPr>
          <p:grpSp>
            <p:nvGrpSpPr>
              <p:cNvPr id="2952" name="Google Shape;2952;g1f5d965ad35_0_2961"/>
              <p:cNvGrpSpPr/>
              <p:nvPr/>
            </p:nvGrpSpPr>
            <p:grpSpPr>
              <a:xfrm>
                <a:off x="1400848" y="1624076"/>
                <a:ext cx="560401" cy="825182"/>
                <a:chOff x="1342860" y="1647676"/>
                <a:chExt cx="560401" cy="825182"/>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1" cy="910580"/>
            </a:xfrm>
          </p:grpSpPr>
          <p:grpSp>
            <p:nvGrpSpPr>
              <p:cNvPr id="2958" name="Google Shape;2958;g1f5d965ad35_0_2961"/>
              <p:cNvGrpSpPr/>
              <p:nvPr/>
            </p:nvGrpSpPr>
            <p:grpSpPr>
              <a:xfrm>
                <a:off x="1400848" y="1624076"/>
                <a:ext cx="560401" cy="825182"/>
                <a:chOff x="1342860" y="1647676"/>
                <a:chExt cx="560401" cy="825182"/>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1" cy="910580"/>
            </a:xfrm>
          </p:grpSpPr>
          <p:grpSp>
            <p:nvGrpSpPr>
              <p:cNvPr id="2964" name="Google Shape;2964;g1f5d965ad35_0_2961"/>
              <p:cNvGrpSpPr/>
              <p:nvPr/>
            </p:nvGrpSpPr>
            <p:grpSpPr>
              <a:xfrm>
                <a:off x="1400848" y="1624076"/>
                <a:ext cx="560401" cy="825182"/>
                <a:chOff x="1342860" y="1647676"/>
                <a:chExt cx="560401" cy="825182"/>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1" cy="910580"/>
            </a:xfrm>
          </p:grpSpPr>
          <p:grpSp>
            <p:nvGrpSpPr>
              <p:cNvPr id="2970" name="Google Shape;2970;g1f5d965ad35_0_2961"/>
              <p:cNvGrpSpPr/>
              <p:nvPr/>
            </p:nvGrpSpPr>
            <p:grpSpPr>
              <a:xfrm>
                <a:off x="1400848" y="1624076"/>
                <a:ext cx="560401" cy="825182"/>
                <a:chOff x="1342860" y="1647676"/>
                <a:chExt cx="560401" cy="825182"/>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1" cy="910580"/>
            </a:xfrm>
          </p:grpSpPr>
          <p:grpSp>
            <p:nvGrpSpPr>
              <p:cNvPr id="2981" name="Google Shape;2981;g1f5d965ad35_0_2961"/>
              <p:cNvGrpSpPr/>
              <p:nvPr/>
            </p:nvGrpSpPr>
            <p:grpSpPr>
              <a:xfrm>
                <a:off x="1400848" y="1624076"/>
                <a:ext cx="560401" cy="825182"/>
                <a:chOff x="1342860" y="1647676"/>
                <a:chExt cx="560401" cy="825182"/>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1" cy="910580"/>
            </a:xfrm>
          </p:grpSpPr>
          <p:grpSp>
            <p:nvGrpSpPr>
              <p:cNvPr id="2987" name="Google Shape;2987;g1f5d965ad35_0_2961"/>
              <p:cNvGrpSpPr/>
              <p:nvPr/>
            </p:nvGrpSpPr>
            <p:grpSpPr>
              <a:xfrm>
                <a:off x="1400848" y="1624076"/>
                <a:ext cx="560401" cy="825182"/>
                <a:chOff x="1342860" y="1647676"/>
                <a:chExt cx="560401" cy="825182"/>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1" cy="910580"/>
            </a:xfrm>
          </p:grpSpPr>
          <p:grpSp>
            <p:nvGrpSpPr>
              <p:cNvPr id="2993" name="Google Shape;2993;g1f5d965ad35_0_2961"/>
              <p:cNvGrpSpPr/>
              <p:nvPr/>
            </p:nvGrpSpPr>
            <p:grpSpPr>
              <a:xfrm>
                <a:off x="1400848" y="1624076"/>
                <a:ext cx="560401" cy="825182"/>
                <a:chOff x="1342860" y="1647676"/>
                <a:chExt cx="560401" cy="825182"/>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1" cy="910580"/>
            </a:xfrm>
          </p:grpSpPr>
          <p:grpSp>
            <p:nvGrpSpPr>
              <p:cNvPr id="2999" name="Google Shape;2999;g1f5d965ad35_0_2961"/>
              <p:cNvGrpSpPr/>
              <p:nvPr/>
            </p:nvGrpSpPr>
            <p:grpSpPr>
              <a:xfrm>
                <a:off x="1400848" y="1624076"/>
                <a:ext cx="560401" cy="825182"/>
                <a:chOff x="1342860" y="1647676"/>
                <a:chExt cx="560401" cy="825182"/>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1" cy="910580"/>
            </a:xfrm>
          </p:grpSpPr>
          <p:grpSp>
            <p:nvGrpSpPr>
              <p:cNvPr id="3005" name="Google Shape;3005;g1f5d965ad35_0_2961"/>
              <p:cNvGrpSpPr/>
              <p:nvPr/>
            </p:nvGrpSpPr>
            <p:grpSpPr>
              <a:xfrm>
                <a:off x="1400848" y="1624076"/>
                <a:ext cx="560401" cy="825182"/>
                <a:chOff x="1342860" y="1647676"/>
                <a:chExt cx="560401" cy="825182"/>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1" cy="910580"/>
            </a:xfrm>
          </p:grpSpPr>
          <p:grpSp>
            <p:nvGrpSpPr>
              <p:cNvPr id="3021" name="Google Shape;3021;g1f5d965ad35_0_3030"/>
              <p:cNvGrpSpPr/>
              <p:nvPr/>
            </p:nvGrpSpPr>
            <p:grpSpPr>
              <a:xfrm>
                <a:off x="1400848" y="1624076"/>
                <a:ext cx="560401" cy="825182"/>
                <a:chOff x="1342860" y="1647676"/>
                <a:chExt cx="560401" cy="825182"/>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1" cy="910580"/>
            </a:xfrm>
          </p:grpSpPr>
          <p:grpSp>
            <p:nvGrpSpPr>
              <p:cNvPr id="3027" name="Google Shape;3027;g1f5d965ad35_0_3030"/>
              <p:cNvGrpSpPr/>
              <p:nvPr/>
            </p:nvGrpSpPr>
            <p:grpSpPr>
              <a:xfrm>
                <a:off x="1400848" y="1624076"/>
                <a:ext cx="560401" cy="825182"/>
                <a:chOff x="1342860" y="1647676"/>
                <a:chExt cx="560401" cy="825182"/>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1" cy="910580"/>
            </a:xfrm>
          </p:grpSpPr>
          <p:grpSp>
            <p:nvGrpSpPr>
              <p:cNvPr id="3033" name="Google Shape;3033;g1f5d965ad35_0_3030"/>
              <p:cNvGrpSpPr/>
              <p:nvPr/>
            </p:nvGrpSpPr>
            <p:grpSpPr>
              <a:xfrm>
                <a:off x="1400848" y="1624076"/>
                <a:ext cx="560401" cy="825182"/>
                <a:chOff x="1342860" y="1647676"/>
                <a:chExt cx="560401" cy="825182"/>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1" cy="910580"/>
            </a:xfrm>
          </p:grpSpPr>
          <p:grpSp>
            <p:nvGrpSpPr>
              <p:cNvPr id="3039" name="Google Shape;3039;g1f5d965ad35_0_3030"/>
              <p:cNvGrpSpPr/>
              <p:nvPr/>
            </p:nvGrpSpPr>
            <p:grpSpPr>
              <a:xfrm>
                <a:off x="1400848" y="1624076"/>
                <a:ext cx="560401" cy="825182"/>
                <a:chOff x="1342860" y="1647676"/>
                <a:chExt cx="560401" cy="825182"/>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1" cy="910580"/>
            </a:xfrm>
          </p:grpSpPr>
          <p:grpSp>
            <p:nvGrpSpPr>
              <p:cNvPr id="3050" name="Google Shape;3050;g1f5d965ad35_0_3030"/>
              <p:cNvGrpSpPr/>
              <p:nvPr/>
            </p:nvGrpSpPr>
            <p:grpSpPr>
              <a:xfrm>
                <a:off x="1400848" y="1624076"/>
                <a:ext cx="560401" cy="825182"/>
                <a:chOff x="1342860" y="1647676"/>
                <a:chExt cx="560401" cy="825182"/>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1" cy="910580"/>
            </a:xfrm>
          </p:grpSpPr>
          <p:grpSp>
            <p:nvGrpSpPr>
              <p:cNvPr id="3056" name="Google Shape;3056;g1f5d965ad35_0_3030"/>
              <p:cNvGrpSpPr/>
              <p:nvPr/>
            </p:nvGrpSpPr>
            <p:grpSpPr>
              <a:xfrm>
                <a:off x="1400848" y="1624076"/>
                <a:ext cx="560401" cy="825182"/>
                <a:chOff x="1342860" y="1647676"/>
                <a:chExt cx="560401" cy="825182"/>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1" cy="910580"/>
            </a:xfrm>
          </p:grpSpPr>
          <p:grpSp>
            <p:nvGrpSpPr>
              <p:cNvPr id="3062" name="Google Shape;3062;g1f5d965ad35_0_3030"/>
              <p:cNvGrpSpPr/>
              <p:nvPr/>
            </p:nvGrpSpPr>
            <p:grpSpPr>
              <a:xfrm>
                <a:off x="1400848" y="1624076"/>
                <a:ext cx="560401" cy="825182"/>
                <a:chOff x="1342860" y="1647676"/>
                <a:chExt cx="560401" cy="825182"/>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1" cy="910580"/>
            </a:xfrm>
          </p:grpSpPr>
          <p:grpSp>
            <p:nvGrpSpPr>
              <p:cNvPr id="3068" name="Google Shape;3068;g1f5d965ad35_0_3030"/>
              <p:cNvGrpSpPr/>
              <p:nvPr/>
            </p:nvGrpSpPr>
            <p:grpSpPr>
              <a:xfrm>
                <a:off x="1400848" y="1624076"/>
                <a:ext cx="560401" cy="825182"/>
                <a:chOff x="1342860" y="1647676"/>
                <a:chExt cx="560401" cy="825182"/>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1" cy="910580"/>
            </a:xfrm>
          </p:grpSpPr>
          <p:grpSp>
            <p:nvGrpSpPr>
              <p:cNvPr id="3074" name="Google Shape;3074;g1f5d965ad35_0_3030"/>
              <p:cNvGrpSpPr/>
              <p:nvPr/>
            </p:nvGrpSpPr>
            <p:grpSpPr>
              <a:xfrm>
                <a:off x="1400848" y="1624076"/>
                <a:ext cx="560401" cy="825182"/>
                <a:chOff x="1342860" y="1647676"/>
                <a:chExt cx="560401" cy="825182"/>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1" cy="910580"/>
            </a:xfrm>
          </p:grpSpPr>
          <p:grpSp>
            <p:nvGrpSpPr>
              <p:cNvPr id="3090" name="Google Shape;3090;g1f5d965ad35_0_3099"/>
              <p:cNvGrpSpPr/>
              <p:nvPr/>
            </p:nvGrpSpPr>
            <p:grpSpPr>
              <a:xfrm>
                <a:off x="1400848" y="1624076"/>
                <a:ext cx="560401" cy="825182"/>
                <a:chOff x="1342860" y="1647676"/>
                <a:chExt cx="560401" cy="825182"/>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1" cy="910580"/>
            </a:xfrm>
          </p:grpSpPr>
          <p:grpSp>
            <p:nvGrpSpPr>
              <p:cNvPr id="3096" name="Google Shape;3096;g1f5d965ad35_0_3099"/>
              <p:cNvGrpSpPr/>
              <p:nvPr/>
            </p:nvGrpSpPr>
            <p:grpSpPr>
              <a:xfrm>
                <a:off x="1400848" y="1624076"/>
                <a:ext cx="560401" cy="825182"/>
                <a:chOff x="1342860" y="1647676"/>
                <a:chExt cx="560401" cy="825182"/>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1" cy="910580"/>
            </a:xfrm>
          </p:grpSpPr>
          <p:grpSp>
            <p:nvGrpSpPr>
              <p:cNvPr id="3102" name="Google Shape;3102;g1f5d965ad35_0_3099"/>
              <p:cNvGrpSpPr/>
              <p:nvPr/>
            </p:nvGrpSpPr>
            <p:grpSpPr>
              <a:xfrm>
                <a:off x="1400848" y="1624076"/>
                <a:ext cx="560401" cy="825182"/>
                <a:chOff x="1342860" y="1647676"/>
                <a:chExt cx="560401" cy="825182"/>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1" cy="910580"/>
            </a:xfrm>
          </p:grpSpPr>
          <p:grpSp>
            <p:nvGrpSpPr>
              <p:cNvPr id="3108" name="Google Shape;3108;g1f5d965ad35_0_3099"/>
              <p:cNvGrpSpPr/>
              <p:nvPr/>
            </p:nvGrpSpPr>
            <p:grpSpPr>
              <a:xfrm>
                <a:off x="1400848" y="1624076"/>
                <a:ext cx="560401" cy="825182"/>
                <a:chOff x="1342860" y="1647676"/>
                <a:chExt cx="560401" cy="825182"/>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1" cy="910580"/>
            </a:xfrm>
          </p:grpSpPr>
          <p:grpSp>
            <p:nvGrpSpPr>
              <p:cNvPr id="3119" name="Google Shape;3119;g1f5d965ad35_0_3099"/>
              <p:cNvGrpSpPr/>
              <p:nvPr/>
            </p:nvGrpSpPr>
            <p:grpSpPr>
              <a:xfrm>
                <a:off x="1400848" y="1624076"/>
                <a:ext cx="560401" cy="825182"/>
                <a:chOff x="1342860" y="1647676"/>
                <a:chExt cx="560401" cy="825182"/>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1" cy="910580"/>
            </a:xfrm>
          </p:grpSpPr>
          <p:grpSp>
            <p:nvGrpSpPr>
              <p:cNvPr id="3125" name="Google Shape;3125;g1f5d965ad35_0_3099"/>
              <p:cNvGrpSpPr/>
              <p:nvPr/>
            </p:nvGrpSpPr>
            <p:grpSpPr>
              <a:xfrm>
                <a:off x="1400848" y="1624076"/>
                <a:ext cx="560401" cy="825182"/>
                <a:chOff x="1342860" y="1647676"/>
                <a:chExt cx="560401" cy="825182"/>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1" cy="910580"/>
            </a:xfrm>
          </p:grpSpPr>
          <p:grpSp>
            <p:nvGrpSpPr>
              <p:cNvPr id="3131" name="Google Shape;3131;g1f5d965ad35_0_3099"/>
              <p:cNvGrpSpPr/>
              <p:nvPr/>
            </p:nvGrpSpPr>
            <p:grpSpPr>
              <a:xfrm>
                <a:off x="1400848" y="1624076"/>
                <a:ext cx="560401" cy="825182"/>
                <a:chOff x="1342860" y="1647676"/>
                <a:chExt cx="560401" cy="825182"/>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1" cy="910580"/>
            </a:xfrm>
          </p:grpSpPr>
          <p:grpSp>
            <p:nvGrpSpPr>
              <p:cNvPr id="3137" name="Google Shape;3137;g1f5d965ad35_0_3099"/>
              <p:cNvGrpSpPr/>
              <p:nvPr/>
            </p:nvGrpSpPr>
            <p:grpSpPr>
              <a:xfrm>
                <a:off x="1400848" y="1624076"/>
                <a:ext cx="560401" cy="825182"/>
                <a:chOff x="1342860" y="1647676"/>
                <a:chExt cx="560401" cy="825182"/>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1" cy="910580"/>
            </a:xfrm>
          </p:grpSpPr>
          <p:grpSp>
            <p:nvGrpSpPr>
              <p:cNvPr id="3143" name="Google Shape;3143;g1f5d965ad35_0_3099"/>
              <p:cNvGrpSpPr/>
              <p:nvPr/>
            </p:nvGrpSpPr>
            <p:grpSpPr>
              <a:xfrm>
                <a:off x="1400848" y="1624076"/>
                <a:ext cx="560401" cy="825182"/>
                <a:chOff x="1342860" y="1647676"/>
                <a:chExt cx="560401" cy="825182"/>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1" cy="910580"/>
            </a:xfrm>
          </p:grpSpPr>
          <p:grpSp>
            <p:nvGrpSpPr>
              <p:cNvPr id="3159" name="Google Shape;3159;g1f5d965ad35_0_3168"/>
              <p:cNvGrpSpPr/>
              <p:nvPr/>
            </p:nvGrpSpPr>
            <p:grpSpPr>
              <a:xfrm>
                <a:off x="1400848" y="1624076"/>
                <a:ext cx="560401" cy="825182"/>
                <a:chOff x="1342860" y="1647676"/>
                <a:chExt cx="560401" cy="825182"/>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1" cy="910580"/>
            </a:xfrm>
          </p:grpSpPr>
          <p:grpSp>
            <p:nvGrpSpPr>
              <p:cNvPr id="3165" name="Google Shape;3165;g1f5d965ad35_0_3168"/>
              <p:cNvGrpSpPr/>
              <p:nvPr/>
            </p:nvGrpSpPr>
            <p:grpSpPr>
              <a:xfrm>
                <a:off x="1400848" y="1624076"/>
                <a:ext cx="560401" cy="825182"/>
                <a:chOff x="1342860" y="1647676"/>
                <a:chExt cx="560401" cy="825182"/>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1" cy="910580"/>
            </a:xfrm>
          </p:grpSpPr>
          <p:grpSp>
            <p:nvGrpSpPr>
              <p:cNvPr id="3171" name="Google Shape;3171;g1f5d965ad35_0_3168"/>
              <p:cNvGrpSpPr/>
              <p:nvPr/>
            </p:nvGrpSpPr>
            <p:grpSpPr>
              <a:xfrm>
                <a:off x="1400848" y="1624076"/>
                <a:ext cx="560401" cy="825182"/>
                <a:chOff x="1342860" y="1647676"/>
                <a:chExt cx="560401" cy="825182"/>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1" cy="910580"/>
            </a:xfrm>
          </p:grpSpPr>
          <p:grpSp>
            <p:nvGrpSpPr>
              <p:cNvPr id="3177" name="Google Shape;3177;g1f5d965ad35_0_3168"/>
              <p:cNvGrpSpPr/>
              <p:nvPr/>
            </p:nvGrpSpPr>
            <p:grpSpPr>
              <a:xfrm>
                <a:off x="1400848" y="1624076"/>
                <a:ext cx="560401" cy="825182"/>
                <a:chOff x="1342860" y="1647676"/>
                <a:chExt cx="560401" cy="825182"/>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1" cy="910580"/>
            </a:xfrm>
          </p:grpSpPr>
          <p:grpSp>
            <p:nvGrpSpPr>
              <p:cNvPr id="3183" name="Google Shape;3183;g1f5d965ad35_0_3168"/>
              <p:cNvGrpSpPr/>
              <p:nvPr/>
            </p:nvGrpSpPr>
            <p:grpSpPr>
              <a:xfrm>
                <a:off x="1400848" y="1624076"/>
                <a:ext cx="560401" cy="825182"/>
                <a:chOff x="1342860" y="1647676"/>
                <a:chExt cx="560401" cy="825182"/>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1" cy="910580"/>
            </a:xfrm>
          </p:grpSpPr>
          <p:grpSp>
            <p:nvGrpSpPr>
              <p:cNvPr id="3195" name="Google Shape;3195;g1f5d965ad35_0_3168"/>
              <p:cNvGrpSpPr/>
              <p:nvPr/>
            </p:nvGrpSpPr>
            <p:grpSpPr>
              <a:xfrm>
                <a:off x="1400848" y="1624076"/>
                <a:ext cx="560401" cy="825182"/>
                <a:chOff x="1342860" y="1647676"/>
                <a:chExt cx="560401" cy="825182"/>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1" cy="910580"/>
            </a:xfrm>
          </p:grpSpPr>
          <p:grpSp>
            <p:nvGrpSpPr>
              <p:cNvPr id="3201" name="Google Shape;3201;g1f5d965ad35_0_3168"/>
              <p:cNvGrpSpPr/>
              <p:nvPr/>
            </p:nvGrpSpPr>
            <p:grpSpPr>
              <a:xfrm>
                <a:off x="1400848" y="1624076"/>
                <a:ext cx="560401" cy="825182"/>
                <a:chOff x="1342860" y="1647676"/>
                <a:chExt cx="560401" cy="825182"/>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1" cy="910580"/>
            </a:xfrm>
          </p:grpSpPr>
          <p:grpSp>
            <p:nvGrpSpPr>
              <p:cNvPr id="3207" name="Google Shape;3207;g1f5d965ad35_0_3168"/>
              <p:cNvGrpSpPr/>
              <p:nvPr/>
            </p:nvGrpSpPr>
            <p:grpSpPr>
              <a:xfrm>
                <a:off x="1400848" y="1624076"/>
                <a:ext cx="560401" cy="825182"/>
                <a:chOff x="1342860" y="1647676"/>
                <a:chExt cx="560401" cy="825182"/>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1" cy="910580"/>
            </a:xfrm>
          </p:grpSpPr>
          <p:grpSp>
            <p:nvGrpSpPr>
              <p:cNvPr id="3213" name="Google Shape;3213;g1f5d965ad35_0_3168"/>
              <p:cNvGrpSpPr/>
              <p:nvPr/>
            </p:nvGrpSpPr>
            <p:grpSpPr>
              <a:xfrm>
                <a:off x="1400848" y="1624076"/>
                <a:ext cx="560401" cy="825182"/>
                <a:chOff x="1342860" y="1647676"/>
                <a:chExt cx="560401" cy="825182"/>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1" cy="910580"/>
            </a:xfrm>
          </p:grpSpPr>
          <p:grpSp>
            <p:nvGrpSpPr>
              <p:cNvPr id="3219" name="Google Shape;3219;g1f5d965ad35_0_3168"/>
              <p:cNvGrpSpPr/>
              <p:nvPr/>
            </p:nvGrpSpPr>
            <p:grpSpPr>
              <a:xfrm>
                <a:off x="1400848" y="1624076"/>
                <a:ext cx="560401" cy="825182"/>
                <a:chOff x="1342860" y="1647676"/>
                <a:chExt cx="560401" cy="825182"/>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5" y="1546992"/>
            <a:ext cx="7497588" cy="2134098"/>
            <a:chOff x="822735" y="1506352"/>
            <a:chExt cx="7497588" cy="2134098"/>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5" y="1506352"/>
              <a:ext cx="7394841" cy="2000585"/>
              <a:chOff x="1565911"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5" y="1546992"/>
            <a:ext cx="7497588" cy="2134098"/>
            <a:chOff x="822735" y="1506352"/>
            <a:chExt cx="7497588" cy="2134098"/>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5" y="1506352"/>
              <a:ext cx="7394841" cy="2000585"/>
              <a:chOff x="1565911"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5" y="1546992"/>
            <a:ext cx="7497588" cy="2134098"/>
            <a:chOff x="822735" y="1506352"/>
            <a:chExt cx="7497588" cy="2134098"/>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5" y="1506352"/>
              <a:ext cx="7394841" cy="2000585"/>
              <a:chOff x="1565911"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3"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2"/>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87" Type="http://schemas.openxmlformats.org/officeDocument/2006/relationships/slideLayout" Target="../slideLayouts/slideLayout204.xml"/><Relationship Id="rId102" Type="http://schemas.openxmlformats.org/officeDocument/2006/relationships/slideLayout" Target="../slideLayouts/slideLayout219.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113" Type="http://schemas.openxmlformats.org/officeDocument/2006/relationships/slideLayout" Target="../slideLayouts/slideLayout230.xml"/><Relationship Id="rId118" Type="http://schemas.openxmlformats.org/officeDocument/2006/relationships/theme" Target="../theme/theme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11" Type="http://schemas.openxmlformats.org/officeDocument/2006/relationships/slideLayout" Target="../slideLayouts/slideLayout22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6" Type="http://schemas.openxmlformats.org/officeDocument/2006/relationships/slideLayout" Target="../slideLayouts/slideLayout223.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veenkumar-17/NM-APEC-IT-GROUP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ise.com/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- 5</a:t>
            </a:r>
            <a:endParaRPr/>
          </a:p>
        </p:txBody>
      </p:sp>
      <p:pic>
        <p:nvPicPr>
          <p:cNvPr id="3657" name="Google Shape;3657;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
        <p:nvSpPr>
          <p:cNvPr id="5" name="Google Shape;1832;p209">
            <a:extLst>
              <a:ext uri="{FF2B5EF4-FFF2-40B4-BE49-F238E27FC236}">
                <a16:creationId xmlns:a16="http://schemas.microsoft.com/office/drawing/2014/main" id="{006EC837-02B3-4CE6-96CF-3C783511091D}"/>
              </a:ext>
            </a:extLst>
          </p:cNvPr>
          <p:cNvSpPr txBox="1">
            <a:spLocks/>
          </p:cNvSpPr>
          <p:nvPr/>
        </p:nvSpPr>
        <p:spPr>
          <a:xfrm>
            <a:off x="261255" y="2640951"/>
            <a:ext cx="3689422" cy="4405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a:t>“Your Project Name”</a:t>
            </a:r>
          </a:p>
        </p:txBody>
      </p:sp>
      <p:sp>
        <p:nvSpPr>
          <p:cNvPr id="6" name="Google Shape;1833;p209">
            <a:extLst>
              <a:ext uri="{FF2B5EF4-FFF2-40B4-BE49-F238E27FC236}">
                <a16:creationId xmlns:a16="http://schemas.microsoft.com/office/drawing/2014/main" id="{30CA3E33-4332-4143-A2D9-A060EB8701D5}"/>
              </a:ext>
            </a:extLst>
          </p:cNvPr>
          <p:cNvSpPr txBox="1">
            <a:spLocks/>
          </p:cNvSpPr>
          <p:nvPr/>
        </p:nvSpPr>
        <p:spPr>
          <a:xfrm>
            <a:off x="261267" y="33613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a:t>Task - 3</a:t>
            </a:r>
          </a:p>
        </p:txBody>
      </p:sp>
      <p:pic>
        <p:nvPicPr>
          <p:cNvPr id="7" name="Google Shape;1834;p209">
            <a:extLst>
              <a:ext uri="{FF2B5EF4-FFF2-40B4-BE49-F238E27FC236}">
                <a16:creationId xmlns:a16="http://schemas.microsoft.com/office/drawing/2014/main" id="{90F6BECB-8032-4F04-A465-730453C1D22E}"/>
              </a:ext>
            </a:extLst>
          </p:cNvPr>
          <p:cNvPicPr preferRelativeResize="0"/>
          <p:nvPr/>
        </p:nvPicPr>
        <p:blipFill rotWithShape="1">
          <a:blip r:embed="rId4">
            <a:alphaModFix/>
          </a:blip>
          <a:srcRect l="-43430" t="2430" r="43429" b="-2428"/>
          <a:stretch/>
        </p:blipFill>
        <p:spPr>
          <a:xfrm>
            <a:off x="0" y="0"/>
            <a:ext cx="9144000" cy="5143500"/>
          </a:xfrm>
          <a:prstGeom prst="rect">
            <a:avLst/>
          </a:prstGeom>
          <a:noFill/>
          <a:ln>
            <a:noFill/>
          </a:ln>
        </p:spPr>
      </p:pic>
      <p:sp>
        <p:nvSpPr>
          <p:cNvPr id="8" name="object 1">
            <a:extLst>
              <a:ext uri="{FF2B5EF4-FFF2-40B4-BE49-F238E27FC236}">
                <a16:creationId xmlns:a16="http://schemas.microsoft.com/office/drawing/2014/main" id="{2E0AC432-9E56-4ECE-9248-93A0B3898B46}"/>
              </a:ext>
            </a:extLst>
          </p:cNvPr>
          <p:cNvSpPr/>
          <p:nvPr/>
        </p:nvSpPr>
        <p:spPr>
          <a:xfrm>
            <a:off x="0" y="-33261"/>
            <a:ext cx="9144000" cy="5143500"/>
          </a:xfrm>
          <a:prstGeom prst="rect">
            <a:avLst/>
          </a:prstGeom>
          <a:blipFill>
            <a:blip r:embed="rId5" cstate="print"/>
            <a:stretch>
              <a:fillRect/>
            </a:stretch>
          </a:blipFill>
        </p:spPr>
        <p:txBody>
          <a:bodyPr wrap="square" lIns="0" tIns="0" rIns="0" bIns="0" rtlCol="0">
            <a:spAutoFit/>
          </a:bodyPr>
          <a:lstStyle/>
          <a:p>
            <a:endParaRPr dirty="0"/>
          </a:p>
        </p:txBody>
      </p:sp>
      <p:sp>
        <p:nvSpPr>
          <p:cNvPr id="9" name="object 3">
            <a:extLst>
              <a:ext uri="{FF2B5EF4-FFF2-40B4-BE49-F238E27FC236}">
                <a16:creationId xmlns:a16="http://schemas.microsoft.com/office/drawing/2014/main" id="{57B01FF7-041B-4F29-8633-E2A734D462CD}"/>
              </a:ext>
            </a:extLst>
          </p:cNvPr>
          <p:cNvSpPr txBox="1"/>
          <p:nvPr/>
        </p:nvSpPr>
        <p:spPr>
          <a:xfrm>
            <a:off x="167438" y="2356949"/>
            <a:ext cx="5040560" cy="1449115"/>
          </a:xfrm>
          <a:prstGeom prst="rect">
            <a:avLst/>
          </a:prstGeom>
        </p:spPr>
        <p:txBody>
          <a:bodyPr vert="horz" wrap="square" lIns="0" tIns="0" rIns="0" bIns="0" rtlCol="0">
            <a:spAutoFit/>
          </a:bodyPr>
          <a:lstStyle/>
          <a:p>
            <a:pPr marL="0" marR="0">
              <a:lnSpc>
                <a:spcPts val="2819"/>
              </a:lnSpc>
              <a:spcBef>
                <a:spcPts val="0"/>
              </a:spcBef>
              <a:spcAft>
                <a:spcPts val="0"/>
              </a:spcAft>
            </a:pPr>
            <a:r>
              <a:rPr sz="2400" b="1" dirty="0">
                <a:solidFill>
                  <a:schemeClr val="tx2"/>
                </a:solidFill>
                <a:latin typeface="Times New Roman" panose="02020603050405020304" pitchFamily="18" charset="0"/>
                <a:cs typeface="Times New Roman" panose="02020603050405020304" pitchFamily="18" charset="0"/>
              </a:rPr>
              <a:t>“</a:t>
            </a:r>
            <a:r>
              <a:rPr lang="en-US" sz="2400" b="1" dirty="0">
                <a:solidFill>
                  <a:schemeClr val="tx2"/>
                </a:solidFill>
                <a:latin typeface="Times New Roman" panose="02020603050405020304" pitchFamily="18" charset="0"/>
                <a:cs typeface="Times New Roman" panose="02020603050405020304" pitchFamily="18" charset="0"/>
              </a:rPr>
              <a:t>MONEY TRANSFER             </a:t>
            </a:r>
          </a:p>
          <a:p>
            <a:pPr marL="0" marR="0">
              <a:lnSpc>
                <a:spcPts val="2819"/>
              </a:lnSpc>
              <a:spcBef>
                <a:spcPts val="0"/>
              </a:spcBef>
              <a:spcAft>
                <a:spcPts val="0"/>
              </a:spcAft>
            </a:pPr>
            <a:r>
              <a:rPr lang="en-US" sz="2400" b="1" dirty="0">
                <a:solidFill>
                  <a:schemeClr val="tx2"/>
                </a:solidFill>
                <a:latin typeface="Times New Roman" panose="02020603050405020304" pitchFamily="18" charset="0"/>
                <a:cs typeface="Times New Roman" panose="02020603050405020304" pitchFamily="18" charset="0"/>
              </a:rPr>
              <a:t> APPLICATION</a:t>
            </a:r>
            <a:r>
              <a:rPr lang="en-US" sz="2400" b="1" dirty="0">
                <a:solidFill>
                  <a:schemeClr val="tx2"/>
                </a:solidFill>
                <a:latin typeface="CFJCTS+PublicSans-Bold"/>
                <a:cs typeface="CFJCTS+PublicSans-Bold"/>
              </a:rPr>
              <a:t>”</a:t>
            </a:r>
            <a:endParaRPr sz="2400" b="1" dirty="0">
              <a:solidFill>
                <a:schemeClr val="tx2"/>
              </a:solidFill>
              <a:latin typeface="CFJCTS+PublicSans-Bold"/>
              <a:cs typeface="CFJCTS+PublicSans-Bold"/>
            </a:endParaRPr>
          </a:p>
          <a:p>
            <a:pPr marL="12" marR="0">
              <a:lnSpc>
                <a:spcPts val="2819"/>
              </a:lnSpc>
              <a:spcBef>
                <a:spcPts val="2852"/>
              </a:spcBef>
              <a:spcAft>
                <a:spcPts val="0"/>
              </a:spcAft>
            </a:pPr>
            <a:r>
              <a:rPr sz="2400" b="1" dirty="0">
                <a:solidFill>
                  <a:srgbClr val="223669"/>
                </a:solidFill>
                <a:latin typeface="CFJCTS+PublicSans-Bold"/>
                <a:cs typeface="CFJCTS+PublicSans-Bold"/>
              </a:rPr>
              <a:t>Task - </a:t>
            </a:r>
            <a:r>
              <a:rPr lang="en-IN" sz="2400" b="1" dirty="0">
                <a:solidFill>
                  <a:srgbClr val="223669"/>
                </a:solidFill>
                <a:latin typeface="CFJCTS+PublicSans-Bold"/>
                <a:cs typeface="CFJCTS+PublicSans-Bold"/>
              </a:rPr>
              <a:t>5</a:t>
            </a:r>
            <a:endParaRPr sz="2400" b="1" dirty="0">
              <a:solidFill>
                <a:srgbClr val="223669"/>
              </a:solidFill>
              <a:latin typeface="CFJCTS+PublicSans-Bold"/>
              <a:cs typeface="CFJCTS+PublicSans-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3665" name="Google Shape;3665;p210"/>
          <p:cNvGraphicFramePr/>
          <p:nvPr/>
        </p:nvGraphicFramePr>
        <p:xfrm>
          <a:off x="144700" y="2345525"/>
          <a:ext cx="4279525" cy="2377260"/>
        </p:xfrm>
        <a:graphic>
          <a:graphicData uri="http://schemas.openxmlformats.org/drawingml/2006/table">
            <a:tbl>
              <a:tblPr>
                <a:noFill/>
                <a:tableStyleId>{8645CD8B-8379-4346-B697-FF005FB4B97D}</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
        <p:nvSpPr>
          <p:cNvPr id="6" name="Google Shape;1840;p210">
            <a:extLst>
              <a:ext uri="{FF2B5EF4-FFF2-40B4-BE49-F238E27FC236}">
                <a16:creationId xmlns:a16="http://schemas.microsoft.com/office/drawing/2014/main" id="{50D247D9-6F32-4DF7-86EC-B65FD8DBD940}"/>
              </a:ext>
            </a:extLst>
          </p:cNvPr>
          <p:cNvSpPr txBox="1">
            <a:spLocks/>
          </p:cNvSpPr>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EB Garamond Medium"/>
              <a:buChar char="▪"/>
            </a:pPr>
            <a:r>
              <a:rPr lang="en-US">
                <a:latin typeface="EB Garamond Medium"/>
                <a:ea typeface="EB Garamond Medium"/>
                <a:cs typeface="EB Garamond Medium"/>
                <a:sym typeface="EB Garamond Medium"/>
              </a:rPr>
              <a:t>Your Project Introduction</a:t>
            </a:r>
            <a:endParaRPr lang="en-US" dirty="0">
              <a:latin typeface="EB Garamond Medium"/>
              <a:ea typeface="EB Garamond Medium"/>
              <a:cs typeface="EB Garamond Medium"/>
              <a:sym typeface="EB Garamond Medium"/>
            </a:endParaRPr>
          </a:p>
        </p:txBody>
      </p:sp>
      <p:pic>
        <p:nvPicPr>
          <p:cNvPr id="7" name="Google Shape;1841;p210">
            <a:extLst>
              <a:ext uri="{FF2B5EF4-FFF2-40B4-BE49-F238E27FC236}">
                <a16:creationId xmlns:a16="http://schemas.microsoft.com/office/drawing/2014/main" id="{2ED0F872-867B-4FE2-A07E-45CC24D1E67C}"/>
              </a:ext>
            </a:extLst>
          </p:cNvPr>
          <p:cNvPicPr preferRelativeResize="0"/>
          <p:nvPr/>
        </p:nvPicPr>
        <p:blipFill rotWithShape="1">
          <a:blip r:embed="rId4">
            <a:alphaModFix/>
          </a:blip>
          <a:srcRect/>
          <a:stretch/>
        </p:blipFill>
        <p:spPr>
          <a:xfrm>
            <a:off x="4267275" y="242113"/>
            <a:ext cx="9144000" cy="5143500"/>
          </a:xfrm>
          <a:prstGeom prst="rect">
            <a:avLst/>
          </a:prstGeom>
          <a:noFill/>
          <a:ln>
            <a:noFill/>
          </a:ln>
        </p:spPr>
      </p:pic>
      <p:graphicFrame>
        <p:nvGraphicFramePr>
          <p:cNvPr id="8" name="Google Shape;1842;p210">
            <a:extLst>
              <a:ext uri="{FF2B5EF4-FFF2-40B4-BE49-F238E27FC236}">
                <a16:creationId xmlns:a16="http://schemas.microsoft.com/office/drawing/2014/main" id="{DE7F4BB3-A04D-4F92-99E5-A9B41C3CCE8B}"/>
              </a:ext>
            </a:extLst>
          </p:cNvPr>
          <p:cNvGraphicFramePr/>
          <p:nvPr/>
        </p:nvGraphicFramePr>
        <p:xfrm>
          <a:off x="144700" y="2110500"/>
          <a:ext cx="4279525" cy="237726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LMS Username</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9" name="object 3">
            <a:extLst>
              <a:ext uri="{FF2B5EF4-FFF2-40B4-BE49-F238E27FC236}">
                <a16:creationId xmlns:a16="http://schemas.microsoft.com/office/drawing/2014/main" id="{5372F93F-9AB6-4109-BC34-A8214A131BC0}"/>
              </a:ext>
            </a:extLst>
          </p:cNvPr>
          <p:cNvSpPr txBox="1"/>
          <p:nvPr/>
        </p:nvSpPr>
        <p:spPr>
          <a:xfrm>
            <a:off x="236860" y="811421"/>
            <a:ext cx="3617210" cy="295978"/>
          </a:xfrm>
          <a:prstGeom prst="rect">
            <a:avLst/>
          </a:prstGeom>
        </p:spPr>
        <p:txBody>
          <a:bodyPr vert="horz" wrap="square" lIns="0" tIns="0" rIns="0" bIns="0" rtlCol="0">
            <a:spAutoFit/>
          </a:bodyPr>
          <a:lstStyle/>
          <a:p>
            <a:pPr marL="0" marR="0">
              <a:lnSpc>
                <a:spcPts val="2383"/>
              </a:lnSpc>
              <a:spcBef>
                <a:spcPts val="0"/>
              </a:spcBef>
              <a:spcAft>
                <a:spcPts val="0"/>
              </a:spcAft>
            </a:pPr>
            <a:r>
              <a:rPr lang="en-IN" sz="1850" b="1" spc="-10" dirty="0">
                <a:solidFill>
                  <a:srgbClr val="C88C32"/>
                </a:solidFill>
                <a:latin typeface="Times New Roman" panose="02020603050405020304" pitchFamily="18" charset="0"/>
                <a:cs typeface="Times New Roman" panose="02020603050405020304" pitchFamily="18" charset="0"/>
              </a:rPr>
              <a:t>Money Transfer Application</a:t>
            </a:r>
            <a:endParaRPr sz="1850" b="1" spc="-10" dirty="0">
              <a:solidFill>
                <a:srgbClr val="C88C32"/>
              </a:solidFill>
              <a:latin typeface="Times New Roman" panose="02020603050405020304" pitchFamily="18" charset="0"/>
              <a:cs typeface="Times New Roman" panose="02020603050405020304" pitchFamily="18" charset="0"/>
            </a:endParaRPr>
          </a:p>
        </p:txBody>
      </p:sp>
      <p:sp>
        <p:nvSpPr>
          <p:cNvPr id="10" name="object 1">
            <a:extLst>
              <a:ext uri="{FF2B5EF4-FFF2-40B4-BE49-F238E27FC236}">
                <a16:creationId xmlns:a16="http://schemas.microsoft.com/office/drawing/2014/main" id="{3DF8F098-DC72-41DD-A1C1-57ACBAE74C12}"/>
              </a:ext>
            </a:extLst>
          </p:cNvPr>
          <p:cNvSpPr/>
          <p:nvPr/>
        </p:nvSpPr>
        <p:spPr>
          <a:xfrm>
            <a:off x="-41489" y="-14866"/>
            <a:ext cx="9144000" cy="5143500"/>
          </a:xfrm>
          <a:prstGeom prst="rect">
            <a:avLst/>
          </a:prstGeom>
          <a:blipFill>
            <a:blip r:embed="rId5" cstate="print"/>
            <a:stretch>
              <a:fillRect/>
            </a:stretch>
          </a:blipFill>
        </p:spPr>
        <p:txBody>
          <a:bodyPr wrap="square" lIns="0" tIns="0" rIns="0" bIns="0" rtlCol="0">
            <a:spAutoFit/>
          </a:bodyPr>
          <a:lstStyle/>
          <a:p>
            <a:endParaRPr dirty="0"/>
          </a:p>
        </p:txBody>
      </p:sp>
      <p:sp>
        <p:nvSpPr>
          <p:cNvPr id="11" name="object 1">
            <a:extLst>
              <a:ext uri="{FF2B5EF4-FFF2-40B4-BE49-F238E27FC236}">
                <a16:creationId xmlns:a16="http://schemas.microsoft.com/office/drawing/2014/main" id="{1688A505-5778-408E-8580-5AE4054525B4}"/>
              </a:ext>
            </a:extLst>
          </p:cNvPr>
          <p:cNvSpPr/>
          <p:nvPr/>
        </p:nvSpPr>
        <p:spPr>
          <a:xfrm>
            <a:off x="-34830" y="-14866"/>
            <a:ext cx="9144000" cy="5143500"/>
          </a:xfrm>
          <a:prstGeom prst="rect">
            <a:avLst/>
          </a:prstGeom>
          <a:blipFill>
            <a:blip r:embed="rId5" cstate="print"/>
            <a:stretch>
              <a:fillRect/>
            </a:stretch>
          </a:blipFill>
        </p:spPr>
        <p:txBody>
          <a:bodyPr wrap="square" lIns="0" tIns="0" rIns="0" bIns="0" rtlCol="0">
            <a:spAutoFit/>
          </a:bodyPr>
          <a:lstStyle/>
          <a:p>
            <a:endParaRPr dirty="0"/>
          </a:p>
        </p:txBody>
      </p:sp>
      <p:sp>
        <p:nvSpPr>
          <p:cNvPr id="12" name="object 3">
            <a:extLst>
              <a:ext uri="{FF2B5EF4-FFF2-40B4-BE49-F238E27FC236}">
                <a16:creationId xmlns:a16="http://schemas.microsoft.com/office/drawing/2014/main" id="{97B0C2B7-C8D4-4D87-B9A2-53EE8052268C}"/>
              </a:ext>
            </a:extLst>
          </p:cNvPr>
          <p:cNvSpPr txBox="1"/>
          <p:nvPr/>
        </p:nvSpPr>
        <p:spPr>
          <a:xfrm>
            <a:off x="234710" y="825130"/>
            <a:ext cx="3617210" cy="295978"/>
          </a:xfrm>
          <a:prstGeom prst="rect">
            <a:avLst/>
          </a:prstGeom>
        </p:spPr>
        <p:txBody>
          <a:bodyPr vert="horz" wrap="square" lIns="0" tIns="0" rIns="0" bIns="0" rtlCol="0">
            <a:spAutoFit/>
          </a:bodyPr>
          <a:lstStyle/>
          <a:p>
            <a:pPr marL="0" marR="0">
              <a:lnSpc>
                <a:spcPts val="2383"/>
              </a:lnSpc>
              <a:spcBef>
                <a:spcPts val="0"/>
              </a:spcBef>
              <a:spcAft>
                <a:spcPts val="0"/>
              </a:spcAft>
            </a:pPr>
            <a:r>
              <a:rPr lang="en-IN" sz="1850" b="1" spc="-10" dirty="0">
                <a:solidFill>
                  <a:srgbClr val="C88C32"/>
                </a:solidFill>
                <a:latin typeface="Times New Roman" panose="02020603050405020304" pitchFamily="18" charset="0"/>
                <a:cs typeface="Times New Roman" panose="02020603050405020304" pitchFamily="18" charset="0"/>
              </a:rPr>
              <a:t>Money Transfer Application</a:t>
            </a:r>
            <a:endParaRPr sz="1850" b="1" spc="-10" dirty="0">
              <a:solidFill>
                <a:srgbClr val="C88C32"/>
              </a:solidFill>
              <a:latin typeface="Times New Roman" panose="02020603050405020304" pitchFamily="18" charset="0"/>
              <a:cs typeface="Times New Roman" panose="02020603050405020304" pitchFamily="18" charset="0"/>
            </a:endParaRPr>
          </a:p>
        </p:txBody>
      </p:sp>
      <p:sp>
        <p:nvSpPr>
          <p:cNvPr id="13" name="object 4">
            <a:extLst>
              <a:ext uri="{FF2B5EF4-FFF2-40B4-BE49-F238E27FC236}">
                <a16:creationId xmlns:a16="http://schemas.microsoft.com/office/drawing/2014/main" id="{73076B1E-9FF9-4A85-A77A-1E4FBFD3B5E7}"/>
              </a:ext>
            </a:extLst>
          </p:cNvPr>
          <p:cNvSpPr txBox="1"/>
          <p:nvPr/>
        </p:nvSpPr>
        <p:spPr>
          <a:xfrm>
            <a:off x="236135" y="1345039"/>
            <a:ext cx="215428" cy="236735"/>
          </a:xfrm>
          <a:prstGeom prst="rect">
            <a:avLst/>
          </a:prstGeom>
        </p:spPr>
        <p:txBody>
          <a:bodyPr vert="horz" wrap="square" lIns="0" tIns="0" rIns="0" bIns="0" rtlCol="0">
            <a:spAutoFit/>
          </a:bodyPr>
          <a:lstStyle/>
          <a:p>
            <a:pPr marL="0" marR="0">
              <a:lnSpc>
                <a:spcPts val="1564"/>
              </a:lnSpc>
              <a:spcBef>
                <a:spcPts val="0"/>
              </a:spcBef>
              <a:spcAft>
                <a:spcPts val="0"/>
              </a:spcAft>
            </a:pPr>
            <a:r>
              <a:rPr sz="1400" dirty="0">
                <a:solidFill>
                  <a:srgbClr val="FFFFFF"/>
                </a:solidFill>
                <a:latin typeface="PVLNNE+ArialMT"/>
                <a:cs typeface="PVLNNE+ArialMT"/>
              </a:rPr>
              <a:t>▪</a:t>
            </a:r>
          </a:p>
        </p:txBody>
      </p:sp>
      <p:sp>
        <p:nvSpPr>
          <p:cNvPr id="14" name="object 5">
            <a:extLst>
              <a:ext uri="{FF2B5EF4-FFF2-40B4-BE49-F238E27FC236}">
                <a16:creationId xmlns:a16="http://schemas.microsoft.com/office/drawing/2014/main" id="{93A85282-05E5-4B7E-B37B-ACE480EA42CB}"/>
              </a:ext>
            </a:extLst>
          </p:cNvPr>
          <p:cNvSpPr txBox="1"/>
          <p:nvPr/>
        </p:nvSpPr>
        <p:spPr>
          <a:xfrm>
            <a:off x="343849" y="1331119"/>
            <a:ext cx="4186662" cy="907749"/>
          </a:xfrm>
          <a:prstGeom prst="rect">
            <a:avLst/>
          </a:prstGeom>
        </p:spPr>
        <p:txBody>
          <a:bodyPr vert="horz" wrap="square" lIns="0" tIns="0" rIns="0" bIns="0" rtlCol="0">
            <a:spAutoFit/>
          </a:bodyPr>
          <a:lstStyle/>
          <a:p>
            <a:pPr>
              <a:lnSpc>
                <a:spcPts val="1800"/>
              </a:lnSpc>
            </a:pPr>
            <a:r>
              <a:rPr lang="en-US" sz="1400" dirty="0">
                <a:solidFill>
                  <a:schemeClr val="bg1"/>
                </a:solidFill>
                <a:latin typeface="Times New Roman" panose="02020603050405020304" pitchFamily="18" charset="0"/>
                <a:cs typeface="Times New Roman" panose="02020603050405020304" pitchFamily="18" charset="0"/>
              </a:rPr>
              <a:t>    A Money Transfer Application offers a secure and user-friendly solution for seamless fund transfers and financial management, empowering developers to create a cutting-edge financial tool.</a:t>
            </a:r>
            <a:endParaRPr sz="1400" dirty="0">
              <a:solidFill>
                <a:schemeClr val="bg1"/>
              </a:solidFill>
              <a:latin typeface="Times New Roman" panose="02020603050405020304" pitchFamily="18" charset="0"/>
              <a:cs typeface="Times New Roman" panose="02020603050405020304" pitchFamily="18" charset="0"/>
            </a:endParaRPr>
          </a:p>
        </p:txBody>
      </p:sp>
      <p:sp>
        <p:nvSpPr>
          <p:cNvPr id="15" name="object 6">
            <a:extLst>
              <a:ext uri="{FF2B5EF4-FFF2-40B4-BE49-F238E27FC236}">
                <a16:creationId xmlns:a16="http://schemas.microsoft.com/office/drawing/2014/main" id="{058AF9D6-6F56-4BFA-A74B-97EE8294A01F}"/>
              </a:ext>
            </a:extLst>
          </p:cNvPr>
          <p:cNvSpPr txBox="1"/>
          <p:nvPr/>
        </p:nvSpPr>
        <p:spPr>
          <a:xfrm>
            <a:off x="373050" y="2448880"/>
            <a:ext cx="1436143" cy="236735"/>
          </a:xfrm>
          <a:prstGeom prst="rect">
            <a:avLst/>
          </a:prstGeom>
        </p:spPr>
        <p:txBody>
          <a:bodyPr vert="horz" wrap="square" lIns="0" tIns="0" rIns="0" bIns="0" rtlCol="0">
            <a:spAutoFit/>
          </a:bodyPr>
          <a:lstStyle/>
          <a:p>
            <a:pPr marL="0" marR="0">
              <a:lnSpc>
                <a:spcPts val="1564"/>
              </a:lnSpc>
              <a:spcBef>
                <a:spcPts val="0"/>
              </a:spcBef>
              <a:spcAft>
                <a:spcPts val="0"/>
              </a:spcAft>
            </a:pPr>
            <a:r>
              <a:rPr sz="1400" b="1" dirty="0">
                <a:solidFill>
                  <a:srgbClr val="C88C32"/>
                </a:solidFill>
                <a:latin typeface="KQGMTU+Arial-BoldMT"/>
                <a:cs typeface="KQGMTU+Arial-BoldMT"/>
              </a:rPr>
              <a:t>LMS Username</a:t>
            </a:r>
          </a:p>
        </p:txBody>
      </p:sp>
      <p:sp>
        <p:nvSpPr>
          <p:cNvPr id="16" name="object 7">
            <a:extLst>
              <a:ext uri="{FF2B5EF4-FFF2-40B4-BE49-F238E27FC236}">
                <a16:creationId xmlns:a16="http://schemas.microsoft.com/office/drawing/2014/main" id="{D331623C-290B-450A-A878-5F6ED0911B42}"/>
              </a:ext>
            </a:extLst>
          </p:cNvPr>
          <p:cNvSpPr txBox="1"/>
          <p:nvPr/>
        </p:nvSpPr>
        <p:spPr>
          <a:xfrm>
            <a:off x="2504906" y="2448880"/>
            <a:ext cx="636661" cy="236735"/>
          </a:xfrm>
          <a:prstGeom prst="rect">
            <a:avLst/>
          </a:prstGeom>
        </p:spPr>
        <p:txBody>
          <a:bodyPr vert="horz" wrap="square" lIns="0" tIns="0" rIns="0" bIns="0" rtlCol="0">
            <a:spAutoFit/>
          </a:bodyPr>
          <a:lstStyle/>
          <a:p>
            <a:pPr marL="0" marR="0">
              <a:lnSpc>
                <a:spcPts val="1564"/>
              </a:lnSpc>
              <a:spcBef>
                <a:spcPts val="0"/>
              </a:spcBef>
              <a:spcAft>
                <a:spcPts val="0"/>
              </a:spcAft>
            </a:pPr>
            <a:r>
              <a:rPr sz="1400" b="1" dirty="0">
                <a:solidFill>
                  <a:srgbClr val="C88C32"/>
                </a:solidFill>
                <a:latin typeface="KQGMTU+Arial-BoldMT"/>
                <a:cs typeface="KQGMTU+Arial-BoldMT"/>
              </a:rPr>
              <a:t>Name</a:t>
            </a:r>
          </a:p>
        </p:txBody>
      </p:sp>
      <p:sp>
        <p:nvSpPr>
          <p:cNvPr id="17" name="object 8">
            <a:extLst>
              <a:ext uri="{FF2B5EF4-FFF2-40B4-BE49-F238E27FC236}">
                <a16:creationId xmlns:a16="http://schemas.microsoft.com/office/drawing/2014/main" id="{65C65C57-8B1A-452C-9FD0-4105F8928206}"/>
              </a:ext>
            </a:extLst>
          </p:cNvPr>
          <p:cNvSpPr txBox="1"/>
          <p:nvPr/>
        </p:nvSpPr>
        <p:spPr>
          <a:xfrm>
            <a:off x="3771000" y="2448880"/>
            <a:ext cx="646385" cy="236735"/>
          </a:xfrm>
          <a:prstGeom prst="rect">
            <a:avLst/>
          </a:prstGeom>
        </p:spPr>
        <p:txBody>
          <a:bodyPr vert="horz" wrap="square" lIns="0" tIns="0" rIns="0" bIns="0" rtlCol="0">
            <a:spAutoFit/>
          </a:bodyPr>
          <a:lstStyle/>
          <a:p>
            <a:pPr marL="0" marR="0">
              <a:lnSpc>
                <a:spcPts val="1564"/>
              </a:lnSpc>
              <a:spcBef>
                <a:spcPts val="0"/>
              </a:spcBef>
              <a:spcAft>
                <a:spcPts val="0"/>
              </a:spcAft>
            </a:pPr>
            <a:r>
              <a:rPr sz="1400" b="1" dirty="0">
                <a:solidFill>
                  <a:srgbClr val="C88C32"/>
                </a:solidFill>
                <a:latin typeface="KQGMTU+Arial-BoldMT"/>
                <a:cs typeface="KQGMTU+Arial-BoldMT"/>
              </a:rPr>
              <a:t>Batch</a:t>
            </a:r>
          </a:p>
        </p:txBody>
      </p:sp>
      <p:sp>
        <p:nvSpPr>
          <p:cNvPr id="18" name="Rectangle 17">
            <a:extLst>
              <a:ext uri="{FF2B5EF4-FFF2-40B4-BE49-F238E27FC236}">
                <a16:creationId xmlns:a16="http://schemas.microsoft.com/office/drawing/2014/main" id="{69ED1147-D4ED-4408-B91B-12F1684B2A34}"/>
              </a:ext>
            </a:extLst>
          </p:cNvPr>
          <p:cNvSpPr/>
          <p:nvPr/>
        </p:nvSpPr>
        <p:spPr>
          <a:xfrm>
            <a:off x="234710" y="2779063"/>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 Times New Roman"/>
              </a:rPr>
              <a:t>au420420205018</a:t>
            </a:r>
            <a:endParaRPr lang="en-US" sz="1200" dirty="0">
              <a:latin typeface=" Times New Roman"/>
            </a:endParaRPr>
          </a:p>
        </p:txBody>
      </p:sp>
      <p:sp>
        <p:nvSpPr>
          <p:cNvPr id="19" name="Rectangle 18">
            <a:extLst>
              <a:ext uri="{FF2B5EF4-FFF2-40B4-BE49-F238E27FC236}">
                <a16:creationId xmlns:a16="http://schemas.microsoft.com/office/drawing/2014/main" id="{5F6595D3-FE12-4909-8E22-14A19F2CD850}"/>
              </a:ext>
            </a:extLst>
          </p:cNvPr>
          <p:cNvSpPr/>
          <p:nvPr/>
        </p:nvSpPr>
        <p:spPr>
          <a:xfrm>
            <a:off x="257095" y="3975914"/>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 Times New Roman"/>
              </a:rPr>
              <a:t>au420420205306</a:t>
            </a:r>
            <a:endParaRPr lang="en-US" sz="1200" dirty="0">
              <a:latin typeface=" Times New Roman"/>
            </a:endParaRPr>
          </a:p>
        </p:txBody>
      </p:sp>
      <p:sp>
        <p:nvSpPr>
          <p:cNvPr id="20" name="Rectangle 19">
            <a:extLst>
              <a:ext uri="{FF2B5EF4-FFF2-40B4-BE49-F238E27FC236}">
                <a16:creationId xmlns:a16="http://schemas.microsoft.com/office/drawing/2014/main" id="{5BD10E60-47E5-41E5-BDE7-5A17A887B7CA}"/>
              </a:ext>
            </a:extLst>
          </p:cNvPr>
          <p:cNvSpPr/>
          <p:nvPr/>
        </p:nvSpPr>
        <p:spPr>
          <a:xfrm>
            <a:off x="2031120" y="2796408"/>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latin typeface=" Times New Roman"/>
              </a:rPr>
              <a:t>Naveenkumar</a:t>
            </a:r>
            <a:r>
              <a:rPr lang="en-IN" sz="1400" dirty="0">
                <a:latin typeface=" Times New Roman"/>
              </a:rPr>
              <a:t> I</a:t>
            </a:r>
            <a:endParaRPr lang="en-US" sz="1400" dirty="0">
              <a:latin typeface=" Times New Roman"/>
            </a:endParaRPr>
          </a:p>
        </p:txBody>
      </p:sp>
      <p:sp>
        <p:nvSpPr>
          <p:cNvPr id="21" name="Rectangle 20">
            <a:extLst>
              <a:ext uri="{FF2B5EF4-FFF2-40B4-BE49-F238E27FC236}">
                <a16:creationId xmlns:a16="http://schemas.microsoft.com/office/drawing/2014/main" id="{1EDA49D7-302C-4FC1-AE9E-76A1C10FCE58}"/>
              </a:ext>
            </a:extLst>
          </p:cNvPr>
          <p:cNvSpPr/>
          <p:nvPr/>
        </p:nvSpPr>
        <p:spPr>
          <a:xfrm>
            <a:off x="1947052" y="3185046"/>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latin typeface=" Times New Roman"/>
              </a:rPr>
              <a:t>Baranidharan</a:t>
            </a:r>
            <a:r>
              <a:rPr lang="en-IN" sz="1400" dirty="0">
                <a:latin typeface=" Times New Roman"/>
              </a:rPr>
              <a:t> R</a:t>
            </a:r>
            <a:endParaRPr lang="en-US" sz="1400" dirty="0">
              <a:latin typeface=" Times New Roman"/>
            </a:endParaRPr>
          </a:p>
        </p:txBody>
      </p:sp>
      <p:sp>
        <p:nvSpPr>
          <p:cNvPr id="22" name="Rectangle 21">
            <a:extLst>
              <a:ext uri="{FF2B5EF4-FFF2-40B4-BE49-F238E27FC236}">
                <a16:creationId xmlns:a16="http://schemas.microsoft.com/office/drawing/2014/main" id="{571EA354-EF98-44C8-8AE3-7D230F0756A5}"/>
              </a:ext>
            </a:extLst>
          </p:cNvPr>
          <p:cNvSpPr/>
          <p:nvPr/>
        </p:nvSpPr>
        <p:spPr>
          <a:xfrm>
            <a:off x="-41489" y="4353845"/>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059664A-83F7-4CEF-BFA7-515FA505F8AC}"/>
              </a:ext>
            </a:extLst>
          </p:cNvPr>
          <p:cNvSpPr/>
          <p:nvPr/>
        </p:nvSpPr>
        <p:spPr>
          <a:xfrm>
            <a:off x="257094" y="3207434"/>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 Times New Roman"/>
              </a:rPr>
              <a:t> au420420205003</a:t>
            </a:r>
            <a:endParaRPr lang="en-US" sz="1200" dirty="0">
              <a:latin typeface=" Times New Roman"/>
            </a:endParaRPr>
          </a:p>
        </p:txBody>
      </p:sp>
      <p:sp>
        <p:nvSpPr>
          <p:cNvPr id="24" name="Rectangle 23">
            <a:extLst>
              <a:ext uri="{FF2B5EF4-FFF2-40B4-BE49-F238E27FC236}">
                <a16:creationId xmlns:a16="http://schemas.microsoft.com/office/drawing/2014/main" id="{DB6DFA63-A394-4419-8932-66FB4A7161FC}"/>
              </a:ext>
            </a:extLst>
          </p:cNvPr>
          <p:cNvSpPr/>
          <p:nvPr/>
        </p:nvSpPr>
        <p:spPr>
          <a:xfrm>
            <a:off x="1892006" y="3573684"/>
            <a:ext cx="1575257"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latin typeface=" Times New Roman"/>
              </a:rPr>
              <a:t>Gokulakrishnan</a:t>
            </a:r>
            <a:r>
              <a:rPr lang="en-IN" sz="1400" dirty="0">
                <a:latin typeface=" Times New Roman"/>
              </a:rPr>
              <a:t> K</a:t>
            </a:r>
            <a:endParaRPr lang="en-US" sz="1400" dirty="0">
              <a:latin typeface=" Times New Roman"/>
            </a:endParaRPr>
          </a:p>
        </p:txBody>
      </p:sp>
      <p:sp>
        <p:nvSpPr>
          <p:cNvPr id="25" name="Rectangle 24">
            <a:extLst>
              <a:ext uri="{FF2B5EF4-FFF2-40B4-BE49-F238E27FC236}">
                <a16:creationId xmlns:a16="http://schemas.microsoft.com/office/drawing/2014/main" id="{F2364406-3114-474A-AA7A-C071BDCC25DB}"/>
              </a:ext>
            </a:extLst>
          </p:cNvPr>
          <p:cNvSpPr/>
          <p:nvPr/>
        </p:nvSpPr>
        <p:spPr>
          <a:xfrm>
            <a:off x="1882490" y="3975914"/>
            <a:ext cx="1500705"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err="1">
                <a:latin typeface=" Times New Roman"/>
              </a:rPr>
              <a:t>Vasanthkumar</a:t>
            </a:r>
            <a:r>
              <a:rPr lang="en-IN" sz="1400" dirty="0">
                <a:latin typeface=" Times New Roman"/>
              </a:rPr>
              <a:t> J S</a:t>
            </a:r>
            <a:endParaRPr lang="en-US" sz="1400" dirty="0">
              <a:latin typeface=" Times New Roman"/>
            </a:endParaRPr>
          </a:p>
        </p:txBody>
      </p:sp>
      <p:sp>
        <p:nvSpPr>
          <p:cNvPr id="26" name="Rectangle 25">
            <a:extLst>
              <a:ext uri="{FF2B5EF4-FFF2-40B4-BE49-F238E27FC236}">
                <a16:creationId xmlns:a16="http://schemas.microsoft.com/office/drawing/2014/main" id="{DCDF5281-8D88-48EA-8105-33D260A07ED6}"/>
              </a:ext>
            </a:extLst>
          </p:cNvPr>
          <p:cNvSpPr/>
          <p:nvPr/>
        </p:nvSpPr>
        <p:spPr>
          <a:xfrm>
            <a:off x="1700537" y="4353845"/>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BB9BBC0-CA9A-470C-A5F9-E5DFD5BD0142}"/>
              </a:ext>
            </a:extLst>
          </p:cNvPr>
          <p:cNvSpPr/>
          <p:nvPr/>
        </p:nvSpPr>
        <p:spPr>
          <a:xfrm>
            <a:off x="243743" y="3589203"/>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 Times New Roman"/>
              </a:rPr>
              <a:t>au420420205008</a:t>
            </a:r>
            <a:endParaRPr lang="en-US" sz="1200" dirty="0">
              <a:latin typeface=" Times New Roman"/>
            </a:endParaRPr>
          </a:p>
        </p:txBody>
      </p:sp>
      <p:sp>
        <p:nvSpPr>
          <p:cNvPr id="28" name="Rectangle 27">
            <a:extLst>
              <a:ext uri="{FF2B5EF4-FFF2-40B4-BE49-F238E27FC236}">
                <a16:creationId xmlns:a16="http://schemas.microsoft.com/office/drawing/2014/main" id="{9F3A5652-3AF0-435A-B2A8-5C05FF6E76D9}"/>
              </a:ext>
            </a:extLst>
          </p:cNvPr>
          <p:cNvSpPr/>
          <p:nvPr/>
        </p:nvSpPr>
        <p:spPr>
          <a:xfrm>
            <a:off x="3617415" y="3181423"/>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 Times New Roman"/>
              </a:rPr>
              <a:t>CA2</a:t>
            </a:r>
            <a:endParaRPr lang="en-US" sz="1400" dirty="0">
              <a:latin typeface=" Times New Roman"/>
            </a:endParaRPr>
          </a:p>
        </p:txBody>
      </p:sp>
      <p:sp>
        <p:nvSpPr>
          <p:cNvPr id="29" name="Rectangle 28">
            <a:extLst>
              <a:ext uri="{FF2B5EF4-FFF2-40B4-BE49-F238E27FC236}">
                <a16:creationId xmlns:a16="http://schemas.microsoft.com/office/drawing/2014/main" id="{BD83393A-660F-4AE0-BF98-14070554627A}"/>
              </a:ext>
            </a:extLst>
          </p:cNvPr>
          <p:cNvSpPr/>
          <p:nvPr/>
        </p:nvSpPr>
        <p:spPr>
          <a:xfrm>
            <a:off x="3675640" y="4007039"/>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66CC611-AD4F-4619-A3E7-C35EF4AE0CEE}"/>
              </a:ext>
            </a:extLst>
          </p:cNvPr>
          <p:cNvSpPr/>
          <p:nvPr/>
        </p:nvSpPr>
        <p:spPr>
          <a:xfrm>
            <a:off x="3689603" y="3611272"/>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660D6C2-30B9-48E9-ABBB-B810D9A53188}"/>
              </a:ext>
            </a:extLst>
          </p:cNvPr>
          <p:cNvSpPr/>
          <p:nvPr/>
        </p:nvSpPr>
        <p:spPr>
          <a:xfrm>
            <a:off x="3052928" y="4337452"/>
            <a:ext cx="1436143"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3772A0C-0446-437A-8E46-70BA4C6D8B5D}"/>
              </a:ext>
            </a:extLst>
          </p:cNvPr>
          <p:cNvSpPr/>
          <p:nvPr/>
        </p:nvSpPr>
        <p:spPr>
          <a:xfrm>
            <a:off x="3626399" y="3551482"/>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 Times New Roman"/>
              </a:rPr>
              <a:t>CA2</a:t>
            </a:r>
            <a:endParaRPr lang="en-US" sz="1400" dirty="0">
              <a:latin typeface=" Times New Roman"/>
            </a:endParaRPr>
          </a:p>
        </p:txBody>
      </p:sp>
      <p:sp>
        <p:nvSpPr>
          <p:cNvPr id="33" name="Rectangle 32">
            <a:extLst>
              <a:ext uri="{FF2B5EF4-FFF2-40B4-BE49-F238E27FC236}">
                <a16:creationId xmlns:a16="http://schemas.microsoft.com/office/drawing/2014/main" id="{03247EDB-4D53-4AE9-B906-6C962E96AC46}"/>
              </a:ext>
            </a:extLst>
          </p:cNvPr>
          <p:cNvSpPr/>
          <p:nvPr/>
        </p:nvSpPr>
        <p:spPr>
          <a:xfrm>
            <a:off x="3626399" y="3987845"/>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 Times New Roman"/>
              </a:rPr>
              <a:t>CA2</a:t>
            </a:r>
            <a:endParaRPr lang="en-US" sz="1400" dirty="0">
              <a:latin typeface=" Times New Roman"/>
            </a:endParaRPr>
          </a:p>
        </p:txBody>
      </p:sp>
      <p:sp>
        <p:nvSpPr>
          <p:cNvPr id="34" name="Rectangle 33">
            <a:extLst>
              <a:ext uri="{FF2B5EF4-FFF2-40B4-BE49-F238E27FC236}">
                <a16:creationId xmlns:a16="http://schemas.microsoft.com/office/drawing/2014/main" id="{08E04557-449B-4031-9445-907EE0403214}"/>
              </a:ext>
            </a:extLst>
          </p:cNvPr>
          <p:cNvSpPr/>
          <p:nvPr/>
        </p:nvSpPr>
        <p:spPr>
          <a:xfrm>
            <a:off x="3617415" y="2785656"/>
            <a:ext cx="584976" cy="295978"/>
          </a:xfrm>
          <a:prstGeom prst="rect">
            <a:avLst/>
          </a:prstGeom>
          <a:solidFill>
            <a:srgbClr val="243569"/>
          </a:solidFill>
          <a:ln>
            <a:solidFill>
              <a:srgbClr val="24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 Times New Roman"/>
              </a:rPr>
              <a:t>CA2</a:t>
            </a:r>
            <a:endParaRPr lang="en-US" sz="1400" dirty="0">
              <a:latin typeface=" 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2139c03855d_0_0"/>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EB Garamond"/>
                <a:ea typeface="EB Garamond"/>
                <a:cs typeface="EB Garamond"/>
                <a:sym typeface="EB Garamond"/>
              </a:rPr>
              <a:t>Hosting the website so that it can be accessed from anywhere</a:t>
            </a:r>
            <a:endParaRPr b="1">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Host backend on aws with all environment setup</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Make sure to whitelist api ports and host with the database</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Migrate database to mongodb atlas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Build react app to be hosted on the server</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 hosted backed url to the frontend</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Test entire frontend and backend</a:t>
            </a:r>
            <a:endParaRPr>
              <a:latin typeface="EB Garamond"/>
              <a:ea typeface="EB Garamond"/>
              <a:cs typeface="EB Garamond"/>
              <a:sym typeface="EB Garamond"/>
            </a:endParaRPr>
          </a:p>
        </p:txBody>
      </p:sp>
      <p:sp>
        <p:nvSpPr>
          <p:cNvPr id="3671" name="Google Shape;3671;g2139c03855d_0_0"/>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Understand how to host a web api</a:t>
            </a:r>
            <a:endParaRPr sz="110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How to deploy production ready react applications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Setting up environment for production</a:t>
            </a:r>
            <a:endParaRPr>
              <a:latin typeface="EB Garamond"/>
              <a:ea typeface="EB Garamond"/>
              <a:cs typeface="EB Garamond"/>
              <a:sym typeface="EB Garamond"/>
            </a:endParaRPr>
          </a:p>
        </p:txBody>
      </p:sp>
      <p:sp>
        <p:nvSpPr>
          <p:cNvPr id="3672" name="Google Shape;3672;g2139c03855d_0_0"/>
          <p:cNvSpPr txBox="1"/>
          <p:nvPr/>
        </p:nvSpPr>
        <p:spPr>
          <a:xfrm>
            <a:off x="489450" y="284263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3" name="Google Shape;3673;g2139c03855d_0_0"/>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3674" name="Google Shape;3674;g2139c03855d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i="0" u="none" strike="noStrike" cap="none">
                <a:solidFill>
                  <a:schemeClr val="dk2"/>
                </a:solidFill>
                <a:latin typeface="EB Garamond ExtraBold"/>
                <a:ea typeface="EB Garamond ExtraBold"/>
                <a:cs typeface="EB Garamond ExtraBold"/>
                <a:sym typeface="EB Garamond ExtraBold"/>
              </a:rPr>
              <a:t>Task 5 :: Hosting (Module 5)</a:t>
            </a:r>
            <a:endParaRPr>
              <a:latin typeface="EB Garamond ExtraBold"/>
              <a:ea typeface="EB Garamond ExtraBold"/>
              <a:cs typeface="EB Garamond ExtraBold"/>
              <a:sym typeface="EB Garamond ExtraBold"/>
            </a:endParaRPr>
          </a:p>
        </p:txBody>
      </p:sp>
      <p:sp>
        <p:nvSpPr>
          <p:cNvPr id="3675" name="Google Shape;3675;g2139c03855d_0_0"/>
          <p:cNvSpPr txBox="1"/>
          <p:nvPr/>
        </p:nvSpPr>
        <p:spPr>
          <a:xfrm>
            <a:off x="489450" y="256382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5" name="Google Shape;1859;g2139e008f02_0_0">
            <a:extLst>
              <a:ext uri="{FF2B5EF4-FFF2-40B4-BE49-F238E27FC236}">
                <a16:creationId xmlns:a16="http://schemas.microsoft.com/office/drawing/2014/main" id="{D212E692-4B85-4822-AF40-B9B88497F0E1}"/>
              </a:ext>
            </a:extLst>
          </p:cNvPr>
          <p:cNvSpPr txBox="1"/>
          <p:nvPr/>
        </p:nvSpPr>
        <p:spPr>
          <a:xfrm>
            <a:off x="538327" y="591864"/>
            <a:ext cx="8376480" cy="4147190"/>
          </a:xfrm>
          <a:prstGeom prst="rect">
            <a:avLst/>
          </a:prstGeom>
          <a:noFill/>
          <a:ln>
            <a:noFill/>
          </a:ln>
        </p:spPr>
        <p:txBody>
          <a:bodyPr spcFirstLastPara="1" wrap="square" lIns="91425" tIns="45700" rIns="91425" bIns="45700" anchor="t" anchorCtr="0">
            <a:noAutofit/>
          </a:bodyPr>
          <a:lstStyle/>
          <a:p>
            <a:pPr marL="171450" indent="-171450" algn="just">
              <a:lnSpc>
                <a:spcPct val="150000"/>
              </a:lnSpc>
              <a:buFont typeface="Arial" panose="020B0604020202020204" pitchFamily="34" charset="0"/>
              <a:buChar char="•"/>
            </a:pPr>
            <a:r>
              <a:rPr lang="en-US" sz="1200" dirty="0">
                <a:solidFill>
                  <a:schemeClr val="tx1"/>
                </a:solidFill>
                <a:latin typeface=" Times New Roman"/>
                <a:ea typeface="EB Garamond"/>
                <a:cs typeface="EB Garamond"/>
                <a:sym typeface="EB Garamond"/>
              </a:rPr>
              <a:t> Create AWS Account:</a:t>
            </a:r>
          </a:p>
          <a:p>
            <a:pPr algn="just">
              <a:lnSpc>
                <a:spcPct val="150000"/>
              </a:lnSpc>
            </a:pPr>
            <a:endParaRPr lang="en-US" sz="1200" dirty="0">
              <a:solidFill>
                <a:schemeClr val="tx1"/>
              </a:solidFill>
              <a:latin typeface=" Times New Roman"/>
              <a:ea typeface="EB Garamond"/>
              <a:cs typeface="EB Garamond"/>
              <a:sym typeface="EB Garamond"/>
            </a:endParaRPr>
          </a:p>
          <a:p>
            <a:pPr algn="just">
              <a:lnSpc>
                <a:spcPct val="150000"/>
              </a:lnSpc>
            </a:pPr>
            <a:r>
              <a:rPr lang="en-US" sz="1200" dirty="0">
                <a:solidFill>
                  <a:schemeClr val="tx1"/>
                </a:solidFill>
                <a:latin typeface=" Times New Roman"/>
                <a:ea typeface="EB Garamond"/>
                <a:cs typeface="EB Garamond"/>
                <a:sym typeface="EB Garamond"/>
              </a:rPr>
              <a:t>If you don't have an AWS account, sign up for one on the AWS website.</a:t>
            </a:r>
          </a:p>
          <a:p>
            <a:pPr algn="just">
              <a:lnSpc>
                <a:spcPct val="150000"/>
              </a:lnSpc>
            </a:pPr>
            <a:r>
              <a:rPr lang="en-US" sz="1200" dirty="0">
                <a:solidFill>
                  <a:schemeClr val="tx1"/>
                </a:solidFill>
                <a:latin typeface=" Times New Roman"/>
                <a:ea typeface="EB Garamond"/>
                <a:cs typeface="EB Garamond"/>
                <a:sym typeface="EB Garamond"/>
              </a:rPr>
              <a:t>Set up the necessary security credentials (Access Key ID and Secret Access Key).</a:t>
            </a:r>
          </a:p>
          <a:p>
            <a:pPr marL="171450" indent="-171450" algn="just">
              <a:lnSpc>
                <a:spcPct val="150000"/>
              </a:lnSpc>
              <a:buFont typeface="Arial" panose="020B0604020202020204" pitchFamily="34" charset="0"/>
              <a:buChar char="•"/>
            </a:pPr>
            <a:r>
              <a:rPr lang="en-US" sz="1200" dirty="0">
                <a:solidFill>
                  <a:schemeClr val="tx1"/>
                </a:solidFill>
                <a:latin typeface=" Times New Roman"/>
                <a:ea typeface="EB Garamond"/>
                <a:cs typeface="EB Garamond"/>
                <a:sym typeface="EB Garamond"/>
              </a:rPr>
              <a:t>Set Up Backend with Spring Boot:</a:t>
            </a:r>
          </a:p>
          <a:p>
            <a:pPr algn="just">
              <a:lnSpc>
                <a:spcPct val="150000"/>
              </a:lnSpc>
            </a:pPr>
            <a:endParaRPr lang="en-US" sz="1200" dirty="0">
              <a:solidFill>
                <a:schemeClr val="tx1"/>
              </a:solidFill>
              <a:latin typeface=" Times New Roman"/>
              <a:ea typeface="EB Garamond"/>
              <a:cs typeface="EB Garamond"/>
              <a:sym typeface="EB Garamond"/>
            </a:endParaRPr>
          </a:p>
          <a:p>
            <a:pPr algn="just">
              <a:lnSpc>
                <a:spcPct val="150000"/>
              </a:lnSpc>
            </a:pPr>
            <a:r>
              <a:rPr lang="en-US" sz="1200" dirty="0">
                <a:solidFill>
                  <a:schemeClr val="tx1"/>
                </a:solidFill>
                <a:latin typeface=" Times New Roman"/>
                <a:ea typeface="EB Garamond"/>
                <a:cs typeface="EB Garamond"/>
                <a:sym typeface="EB Garamond"/>
              </a:rPr>
              <a:t>Develop your money transfer application backend using Spring Boot. Implement features like user authentication, transaction processing, and any other relevant functionalities.</a:t>
            </a:r>
          </a:p>
          <a:p>
            <a:pPr algn="just">
              <a:lnSpc>
                <a:spcPct val="150000"/>
              </a:lnSpc>
            </a:pPr>
            <a:r>
              <a:rPr lang="en-US" sz="1200" dirty="0">
                <a:solidFill>
                  <a:schemeClr val="tx1"/>
                </a:solidFill>
                <a:latin typeface=" Times New Roman"/>
                <a:ea typeface="EB Garamond"/>
                <a:cs typeface="EB Garamond"/>
                <a:sym typeface="EB Garamond"/>
              </a:rPr>
              <a:t>Use a database to store transaction and user data.</a:t>
            </a:r>
          </a:p>
          <a:p>
            <a:pPr marL="171450" indent="-171450" algn="just">
              <a:lnSpc>
                <a:spcPct val="150000"/>
              </a:lnSpc>
              <a:buFont typeface="Arial" panose="020B0604020202020204" pitchFamily="34" charset="0"/>
              <a:buChar char="•"/>
            </a:pPr>
            <a:r>
              <a:rPr lang="en-US" sz="1200" dirty="0">
                <a:solidFill>
                  <a:schemeClr val="tx1"/>
                </a:solidFill>
                <a:latin typeface=" Times New Roman"/>
                <a:ea typeface="EB Garamond"/>
                <a:cs typeface="EB Garamond"/>
                <a:sym typeface="EB Garamond"/>
              </a:rPr>
              <a:t>Set Up Frontend with React:</a:t>
            </a:r>
          </a:p>
          <a:p>
            <a:pPr algn="just">
              <a:lnSpc>
                <a:spcPct val="150000"/>
              </a:lnSpc>
            </a:pPr>
            <a:endParaRPr lang="en-US" sz="1200" dirty="0">
              <a:solidFill>
                <a:schemeClr val="tx1"/>
              </a:solidFill>
              <a:latin typeface=" Times New Roman"/>
              <a:ea typeface="EB Garamond"/>
              <a:cs typeface="EB Garamond"/>
              <a:sym typeface="EB Garamond"/>
            </a:endParaRPr>
          </a:p>
          <a:p>
            <a:pPr algn="just">
              <a:lnSpc>
                <a:spcPct val="150000"/>
              </a:lnSpc>
            </a:pPr>
            <a:r>
              <a:rPr lang="en-US" sz="1200" dirty="0">
                <a:solidFill>
                  <a:schemeClr val="tx1"/>
                </a:solidFill>
                <a:latin typeface=" Times New Roman"/>
                <a:ea typeface="EB Garamond"/>
                <a:cs typeface="EB Garamond"/>
                <a:sym typeface="EB Garamond"/>
              </a:rPr>
              <a:t>Develop the frontend of your money transfer application using React. Create user interfaces for logging in, initiating transfers, and viewing transaction history.</a:t>
            </a:r>
          </a:p>
          <a:p>
            <a:pPr algn="just">
              <a:lnSpc>
                <a:spcPct val="150000"/>
              </a:lnSpc>
            </a:pPr>
            <a:r>
              <a:rPr lang="en-US" sz="1200" dirty="0">
                <a:solidFill>
                  <a:schemeClr val="tx1"/>
                </a:solidFill>
                <a:latin typeface=" Times New Roman"/>
                <a:ea typeface="EB Garamond"/>
                <a:cs typeface="EB Garamond"/>
                <a:sym typeface="EB Garamond"/>
              </a:rPr>
              <a:t>Connect your React application to the Spring Boot backend using HTTP requests.</a:t>
            </a:r>
          </a:p>
        </p:txBody>
      </p:sp>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59;g2139e008f02_0_0">
            <a:extLst>
              <a:ext uri="{FF2B5EF4-FFF2-40B4-BE49-F238E27FC236}">
                <a16:creationId xmlns:a16="http://schemas.microsoft.com/office/drawing/2014/main" id="{66DDAC12-BAA6-4AC5-94BE-077184E9F952}"/>
              </a:ext>
            </a:extLst>
          </p:cNvPr>
          <p:cNvSpPr txBox="1"/>
          <p:nvPr/>
        </p:nvSpPr>
        <p:spPr>
          <a:xfrm>
            <a:off x="538327" y="398433"/>
            <a:ext cx="8376480" cy="4147190"/>
          </a:xfrm>
          <a:prstGeom prst="rect">
            <a:avLst/>
          </a:prstGeom>
          <a:noFill/>
          <a:ln>
            <a:noFill/>
          </a:ln>
        </p:spPr>
        <p:txBody>
          <a:bodyPr spcFirstLastPara="1" wrap="square" lIns="91425" tIns="45700" rIns="91425" bIns="45700" anchor="t" anchorCtr="0">
            <a:noAutofit/>
          </a:bodyPr>
          <a:lstStyle/>
          <a:p>
            <a:pPr marL="171450" indent="-171450" algn="just">
              <a:lnSpc>
                <a:spcPct val="150000"/>
              </a:lnSpc>
              <a:buFont typeface="Arial" panose="020B0604020202020204" pitchFamily="34" charset="0"/>
              <a:buChar char="•"/>
            </a:pPr>
            <a:r>
              <a:rPr lang="en-US" sz="1200" dirty="0">
                <a:solidFill>
                  <a:schemeClr val="tx1"/>
                </a:solidFill>
                <a:latin typeface=" Times New Roman"/>
                <a:ea typeface="EB Garamond"/>
                <a:cs typeface="EB Garamond"/>
                <a:sym typeface="EB Garamond"/>
              </a:rPr>
              <a:t> Deploy Backend on AWS Elastic Beanstalk:</a:t>
            </a:r>
          </a:p>
          <a:p>
            <a:pPr algn="just">
              <a:lnSpc>
                <a:spcPct val="150000"/>
              </a:lnSpc>
            </a:pPr>
            <a:endParaRPr lang="en-US" sz="1200" dirty="0">
              <a:solidFill>
                <a:schemeClr val="tx1"/>
              </a:solidFill>
              <a:latin typeface=" Times New Roman"/>
              <a:ea typeface="EB Garamond"/>
              <a:cs typeface="EB Garamond"/>
              <a:sym typeface="EB Garamond"/>
            </a:endParaRPr>
          </a:p>
          <a:p>
            <a:pPr algn="just">
              <a:lnSpc>
                <a:spcPct val="150000"/>
              </a:lnSpc>
            </a:pPr>
            <a:r>
              <a:rPr lang="en-US" sz="1200" dirty="0">
                <a:solidFill>
                  <a:schemeClr val="tx1"/>
                </a:solidFill>
                <a:latin typeface=" Times New Roman"/>
                <a:ea typeface="EB Garamond"/>
                <a:cs typeface="EB Garamond"/>
                <a:sym typeface="EB Garamond"/>
              </a:rPr>
              <a:t>Package your Spring Boot application into a deployable artifact (e.g., a JAR file).</a:t>
            </a:r>
          </a:p>
          <a:p>
            <a:pPr algn="just">
              <a:lnSpc>
                <a:spcPct val="150000"/>
              </a:lnSpc>
            </a:pPr>
            <a:r>
              <a:rPr lang="en-US" sz="1200" dirty="0">
                <a:solidFill>
                  <a:schemeClr val="tx1"/>
                </a:solidFill>
                <a:latin typeface=" Times New Roman"/>
                <a:ea typeface="EB Garamond"/>
                <a:cs typeface="EB Garamond"/>
                <a:sym typeface="EB Garamond"/>
              </a:rPr>
              <a:t>Use AWS Elastic Beanstalk to deploy your Spring Boot application. Configure the necessary environment variables, database connections, and other settings.</a:t>
            </a:r>
          </a:p>
          <a:p>
            <a:pPr algn="just">
              <a:lnSpc>
                <a:spcPct val="150000"/>
              </a:lnSpc>
            </a:pPr>
            <a:r>
              <a:rPr lang="en-US" sz="1200" dirty="0">
                <a:solidFill>
                  <a:schemeClr val="tx1"/>
                </a:solidFill>
                <a:latin typeface=" Times New Roman"/>
                <a:ea typeface="EB Garamond"/>
                <a:cs typeface="EB Garamond"/>
                <a:sym typeface="EB Garamond"/>
              </a:rPr>
              <a:t>Monitor the deployment process to ensure it completes successfully.</a:t>
            </a:r>
          </a:p>
          <a:p>
            <a:pPr algn="just">
              <a:lnSpc>
                <a:spcPct val="150000"/>
              </a:lnSpc>
            </a:pPr>
            <a:r>
              <a:rPr lang="en-US" sz="1200" dirty="0">
                <a:solidFill>
                  <a:schemeClr val="tx1"/>
                </a:solidFill>
                <a:latin typeface=" Times New Roman"/>
                <a:ea typeface="EB Garamond"/>
                <a:cs typeface="EB Garamond"/>
                <a:sym typeface="EB Garamond"/>
              </a:rPr>
              <a:t>Deploy Frontend on AWS S3 and CloudFront:</a:t>
            </a:r>
          </a:p>
          <a:p>
            <a:pPr algn="just">
              <a:lnSpc>
                <a:spcPct val="150000"/>
              </a:lnSpc>
            </a:pPr>
            <a:endParaRPr lang="en-US" sz="1200" dirty="0">
              <a:solidFill>
                <a:schemeClr val="tx1"/>
              </a:solidFill>
              <a:latin typeface=" Times New Roman"/>
              <a:ea typeface="EB Garamond"/>
              <a:cs typeface="EB Garamond"/>
              <a:sym typeface="EB Garamond"/>
            </a:endParaRPr>
          </a:p>
          <a:p>
            <a:pPr marL="171450" indent="-171450" algn="just">
              <a:lnSpc>
                <a:spcPct val="150000"/>
              </a:lnSpc>
              <a:buFont typeface="Arial" panose="020B0604020202020204" pitchFamily="34" charset="0"/>
              <a:buChar char="•"/>
            </a:pPr>
            <a:r>
              <a:rPr lang="en-US" sz="1200" dirty="0">
                <a:solidFill>
                  <a:schemeClr val="tx1"/>
                </a:solidFill>
                <a:latin typeface=" Times New Roman"/>
                <a:ea typeface="EB Garamond"/>
                <a:cs typeface="EB Garamond"/>
                <a:sym typeface="EB Garamond"/>
              </a:rPr>
              <a:t>Build your React application for production.</a:t>
            </a:r>
          </a:p>
          <a:p>
            <a:pPr algn="just">
              <a:lnSpc>
                <a:spcPct val="150000"/>
              </a:lnSpc>
            </a:pPr>
            <a:r>
              <a:rPr lang="en-US" sz="1200" dirty="0">
                <a:solidFill>
                  <a:schemeClr val="tx1"/>
                </a:solidFill>
                <a:latin typeface=" Times New Roman"/>
                <a:ea typeface="EB Garamond"/>
                <a:cs typeface="EB Garamond"/>
                <a:sym typeface="EB Garamond"/>
              </a:rPr>
              <a:t>Create an S3 bucket on AWS to store your React application's static files.</a:t>
            </a:r>
          </a:p>
          <a:p>
            <a:pPr algn="just">
              <a:lnSpc>
                <a:spcPct val="150000"/>
              </a:lnSpc>
            </a:pPr>
            <a:r>
              <a:rPr lang="en-US" sz="1200" dirty="0">
                <a:solidFill>
                  <a:schemeClr val="tx1"/>
                </a:solidFill>
                <a:latin typeface=" Times New Roman"/>
                <a:ea typeface="EB Garamond"/>
                <a:cs typeface="EB Garamond"/>
                <a:sym typeface="EB Garamond"/>
              </a:rPr>
              <a:t>Configure AWS CloudFront as a content delivery network (CDN) to distribute your frontend globally.</a:t>
            </a:r>
          </a:p>
          <a:p>
            <a:pPr algn="just">
              <a:lnSpc>
                <a:spcPct val="150000"/>
              </a:lnSpc>
            </a:pPr>
            <a:r>
              <a:rPr lang="en-US" sz="1200" dirty="0">
                <a:solidFill>
                  <a:schemeClr val="tx1"/>
                </a:solidFill>
                <a:latin typeface=" Times New Roman"/>
                <a:ea typeface="EB Garamond"/>
                <a:cs typeface="EB Garamond"/>
                <a:sym typeface="EB Garamond"/>
              </a:rPr>
              <a:t>Update the CloudFront distribution settings to point to your S3 bucket.</a:t>
            </a:r>
          </a:p>
        </p:txBody>
      </p:sp>
    </p:spTree>
    <p:extLst>
      <p:ext uri="{BB962C8B-B14F-4D97-AF65-F5344CB8AC3E}">
        <p14:creationId xmlns:p14="http://schemas.microsoft.com/office/powerpoint/2010/main" val="358046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82;g2139e008f02_0_0">
            <a:extLst>
              <a:ext uri="{FF2B5EF4-FFF2-40B4-BE49-F238E27FC236}">
                <a16:creationId xmlns:a16="http://schemas.microsoft.com/office/drawing/2014/main" id="{AEC11201-03E4-4007-A0C2-ACB938AAD669}"/>
              </a:ext>
            </a:extLst>
          </p:cNvPr>
          <p:cNvSpPr txBox="1"/>
          <p:nvPr/>
        </p:nvSpPr>
        <p:spPr>
          <a:xfrm>
            <a:off x="458881" y="22152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Google Shape;1859;g2139e008f02_0_0">
            <a:extLst>
              <a:ext uri="{FF2B5EF4-FFF2-40B4-BE49-F238E27FC236}">
                <a16:creationId xmlns:a16="http://schemas.microsoft.com/office/drawing/2014/main" id="{C700B25D-3957-4F99-AE16-CA988839A3F3}"/>
              </a:ext>
            </a:extLst>
          </p:cNvPr>
          <p:cNvSpPr txBox="1"/>
          <p:nvPr/>
        </p:nvSpPr>
        <p:spPr>
          <a:xfrm>
            <a:off x="538327" y="398433"/>
            <a:ext cx="8376480" cy="4147190"/>
          </a:xfrm>
          <a:prstGeom prst="rect">
            <a:avLst/>
          </a:prstGeom>
          <a:noFill/>
          <a:ln>
            <a:noFill/>
          </a:ln>
        </p:spPr>
        <p:txBody>
          <a:bodyPr spcFirstLastPara="1" wrap="square" lIns="91425" tIns="45700" rIns="91425" bIns="45700" anchor="t" anchorCtr="0">
            <a:noAutofit/>
          </a:bodyPr>
          <a:lstStyle/>
          <a:p>
            <a:pPr algn="just">
              <a:lnSpc>
                <a:spcPct val="150000"/>
              </a:lnSpc>
            </a:pPr>
            <a:r>
              <a:rPr lang="en-US" sz="1600" dirty="0">
                <a:solidFill>
                  <a:schemeClr val="tx1"/>
                </a:solidFill>
                <a:latin typeface=" Times New Roman"/>
                <a:ea typeface="EB Garamond"/>
                <a:cs typeface="EB Garamond"/>
                <a:sym typeface="EB Garamond"/>
              </a:rPr>
              <a:t>  To host a money transfer application, start by creating an AWS account and configuring security credentials. Next, develop the backend using Spring Boot, focusing on features such as user authentication, transaction processing, and database integration. Concurrently, build the frontend with React, creating user interfaces and establishing connections to the Spring Boot backend. For deployment, utilize AWS Elastic Beanstalk to package and deploy the backend, ensuring configuration for environment variables and database connections. Similarly, deploy the frontend by building the React application for production, storing static files in an AWS S3 bucket, and setting up AWS CloudFront for global content delivery. Throughout the process, prioritize security measures, including HTTPS implementation and robust authentication mechanisms, given the sensitive nature of money transfer applications. Adapt these steps based on specific application requirements and chosen AWS services.</a:t>
            </a:r>
          </a:p>
        </p:txBody>
      </p:sp>
    </p:spTree>
    <p:extLst>
      <p:ext uri="{BB962C8B-B14F-4D97-AF65-F5344CB8AC3E}">
        <p14:creationId xmlns:p14="http://schemas.microsoft.com/office/powerpoint/2010/main" val="33377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g2139c03855d_0_1867"/>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8" name="Google Shape;3688;g2139c03855d_0_1867"/>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AWS EC2 instance</a:t>
            </a:r>
            <a:endParaRPr sz="1000" b="0">
              <a:latin typeface="EB Garamond"/>
              <a:ea typeface="EB Garamond"/>
              <a:cs typeface="EB Garamond"/>
              <a:sym typeface="EB Garamond"/>
            </a:endParaRPr>
          </a:p>
        </p:txBody>
      </p:sp>
      <p:sp>
        <p:nvSpPr>
          <p:cNvPr id="3689" name="Google Shape;3689;g2139c03855d_0_1867"/>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add all dependencies required for deployment</a:t>
            </a:r>
            <a:endParaRPr sz="1000" b="0">
              <a:latin typeface="EB Garamond"/>
              <a:ea typeface="EB Garamond"/>
              <a:cs typeface="EB Garamond"/>
              <a:sym typeface="EB Garamond"/>
            </a:endParaRPr>
          </a:p>
        </p:txBody>
      </p:sp>
      <p:sp>
        <p:nvSpPr>
          <p:cNvPr id="3690" name="Google Shape;3690;g2139c03855d_0_1867"/>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Migrate entire database to mongodb atlas</a:t>
            </a:r>
            <a:endParaRPr sz="1000" b="0">
              <a:latin typeface="EB Garamond"/>
              <a:ea typeface="EB Garamond"/>
              <a:cs typeface="EB Garamond"/>
              <a:sym typeface="EB Garamond"/>
            </a:endParaRPr>
          </a:p>
        </p:txBody>
      </p:sp>
      <p:sp>
        <p:nvSpPr>
          <p:cNvPr id="3691" name="Google Shape;3691;g2139c03855d_0_1867"/>
          <p:cNvSpPr txBox="1">
            <a:spLocks noGrp="1"/>
          </p:cNvSpPr>
          <p:nvPr>
            <p:ph type="body" idx="5"/>
          </p:nvPr>
        </p:nvSpPr>
        <p:spPr>
          <a:xfrm>
            <a:off x="1195852" y="4258550"/>
            <a:ext cx="23172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node server on development using pm2 service manager</a:t>
            </a:r>
            <a:endParaRPr sz="1000" b="0">
              <a:latin typeface="EB Garamond"/>
              <a:ea typeface="EB Garamond"/>
              <a:cs typeface="EB Garamond"/>
              <a:sym typeface="EB Garamond"/>
            </a:endParaRPr>
          </a:p>
        </p:txBody>
      </p:sp>
      <p:sp>
        <p:nvSpPr>
          <p:cNvPr id="3692" name="Google Shape;3692;g2139c03855d_0_1867"/>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build your react application for production</a:t>
            </a:r>
            <a:endParaRPr sz="1000" b="0">
              <a:latin typeface="EB Garamond"/>
              <a:ea typeface="EB Garamond"/>
              <a:cs typeface="EB Garamond"/>
              <a:sym typeface="EB Garamond"/>
            </a:endParaRPr>
          </a:p>
        </p:txBody>
      </p:sp>
      <p:sp>
        <p:nvSpPr>
          <p:cNvPr id="3693" name="Google Shape;3693;g2139c03855d_0_1867"/>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forwared required ports on ec2 instance</a:t>
            </a:r>
            <a:endParaRPr sz="1000" b="0">
              <a:latin typeface="EB Garamond"/>
              <a:ea typeface="EB Garamond"/>
              <a:cs typeface="EB Garamond"/>
              <a:sym typeface="EB Garamond"/>
            </a:endParaRPr>
          </a:p>
        </p:txBody>
      </p:sp>
      <p:sp>
        <p:nvSpPr>
          <p:cNvPr id="3694" name="Google Shape;3694;g2139c03855d_0_1867"/>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all environment varialble withs appropriate values</a:t>
            </a:r>
            <a:endParaRPr sz="1000" b="0">
              <a:latin typeface="EB Garamond"/>
              <a:ea typeface="EB Garamond"/>
              <a:cs typeface="EB Garamond"/>
              <a:sym typeface="EB Garamond"/>
            </a:endParaRPr>
          </a:p>
        </p:txBody>
      </p:sp>
      <p:sp>
        <p:nvSpPr>
          <p:cNvPr id="3695" name="Google Shape;3695;g2139c03855d_0_1867"/>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Host your react application on server</a:t>
            </a:r>
            <a:endParaRPr sz="1000" b="0">
              <a:latin typeface="EB Garamond"/>
              <a:ea typeface="EB Garamond"/>
              <a:cs typeface="EB Garamond"/>
              <a:sym typeface="EB Garamond"/>
            </a:endParaRPr>
          </a:p>
        </p:txBody>
      </p:sp>
      <p:sp>
        <p:nvSpPr>
          <p:cNvPr id="3696" name="Google Shape;3696;g2139c03855d_0_1867"/>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4" name="Google Shape;1876;p212">
            <a:extLst>
              <a:ext uri="{FF2B5EF4-FFF2-40B4-BE49-F238E27FC236}">
                <a16:creationId xmlns:a16="http://schemas.microsoft.com/office/drawing/2014/main" id="{37E8AC60-093B-4E8D-BC88-DEB43504063A}"/>
              </a:ext>
            </a:extLst>
          </p:cNvPr>
          <p:cNvSpPr txBox="1">
            <a:spLocks/>
          </p:cNvSpPr>
          <p:nvPr/>
        </p:nvSpPr>
        <p:spPr>
          <a:xfrm>
            <a:off x="2563522" y="1414681"/>
            <a:ext cx="4016956" cy="449263"/>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a:lnSpc>
                <a:spcPts val="1645"/>
              </a:lnSpc>
            </a:pPr>
            <a:r>
              <a:rPr lang="en-IN" dirty="0">
                <a:solidFill>
                  <a:srgbClr val="0070C0"/>
                </a:solidFill>
                <a:latin typeface="Arial" panose="020B0604020202020204" pitchFamily="34" charset="0"/>
                <a:cs typeface="Arial" panose="020B0604020202020204" pitchFamily="34" charset="0"/>
              </a:rPr>
              <a:t> </a:t>
            </a:r>
            <a:r>
              <a:rPr lang="en-IN"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https://github.com/Naveenkumar-17/NM-APEC-IT-GROUP1</a:t>
            </a:r>
            <a:endParaRPr lang="en-IN" dirty="0">
              <a:solidFill>
                <a:srgbClr val="0070C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4E7CFED-5331-4959-981C-9816E372F8BD}"/>
              </a:ext>
            </a:extLst>
          </p:cNvPr>
          <p:cNvSpPr>
            <a:spLocks noGrp="1"/>
          </p:cNvSpPr>
          <p:nvPr>
            <p:ph type="body" idx="2"/>
          </p:nvPr>
        </p:nvSpPr>
        <p:spPr/>
        <p:txBody>
          <a:bodyPr>
            <a:normAutofit fontScale="92500" lnSpcReduction="10000"/>
          </a:bodyPr>
          <a:lstStyle/>
          <a:p>
            <a:r>
              <a:rPr lang="en-IN" dirty="0"/>
              <a:t>Live link of web application</a:t>
            </a:r>
          </a:p>
          <a:p>
            <a:r>
              <a:rPr lang="en-US" dirty="0">
                <a:hlinkClick r:id="rId4"/>
              </a:rPr>
              <a:t>https://wise.com/in/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Custom 6">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00206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676</Words>
  <Application>Microsoft Office PowerPoint</Application>
  <PresentationFormat>On-screen Show (16:9)</PresentationFormat>
  <Paragraphs>89</Paragraphs>
  <Slides>9</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vt:i4>
      </vt:variant>
    </vt:vector>
  </HeadingPairs>
  <TitlesOfParts>
    <vt:vector size="24" baseType="lpstr">
      <vt:lpstr>KQGMTU+Arial-BoldMT</vt:lpstr>
      <vt:lpstr>Noto Sans Symbols</vt:lpstr>
      <vt:lpstr>Times New Roman</vt:lpstr>
      <vt:lpstr>EB Garamond Medium</vt:lpstr>
      <vt:lpstr>EB Garamond ExtraBold</vt:lpstr>
      <vt:lpstr>Public Sans</vt:lpstr>
      <vt:lpstr>arial</vt:lpstr>
      <vt:lpstr>EB Garamond</vt:lpstr>
      <vt:lpstr> Times New Roman</vt:lpstr>
      <vt:lpstr>arial</vt:lpstr>
      <vt:lpstr>PVLNNE+ArialMT</vt:lpstr>
      <vt:lpstr>CFJCTS+PublicSans-Bold</vt:lpstr>
      <vt:lpstr>Calibri</vt:lpstr>
      <vt:lpstr>Simple Light</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naveen kumar</cp:lastModifiedBy>
  <cp:revision>3</cp:revision>
  <dcterms:created xsi:type="dcterms:W3CDTF">2020-08-13T11:21:46Z</dcterms:created>
  <dcterms:modified xsi:type="dcterms:W3CDTF">2023-11-14T05:47:26Z</dcterms:modified>
</cp:coreProperties>
</file>